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7010400" cy="9296400"/>
  <p:embeddedFontLst>
    <p:embeddedFont>
      <p:font typeface="Roboto" panose="020B0604020202020204" charset="0"/>
      <p:regular r:id="rId16"/>
      <p:bold r:id="rId17"/>
      <p:italic r:id="rId18"/>
      <p:boldItalic r:id="rId19"/>
    </p:embeddedFont>
    <p:embeddedFont>
      <p:font typeface="Roboto Slab" panose="020B0604020202020204" charset="0"/>
      <p:regular r:id="rId20"/>
      <p:bold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4" d="100"/>
          <a:sy n="144" d="100"/>
        </p:scale>
        <p:origin x="654" y="11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font" Target="fonts/font6.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 name="Google Shape;60;p: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c9ee6ecc2e_0_148: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 name="Google Shape;117;gc9ee6ecc2e_0_148: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cb9b7aa83f_0_0: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cb9b7aa83f_0_0: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cb9b7aa83f_0_8: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1" name="Google Shape;131;gcb9b7aa83f_0_8: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c9ee6ecc2e_0_136: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7" name="Google Shape;137;gc9ee6ecc2e_0_136: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gcb9b7aa83f_0_54: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 name="Google Shape;66;gcb9b7aa83f_0_54: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cb9b7aa83f_0_59: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cb9b7aa83f_0_59: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cb9b7aa83f_0_64: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cb9b7aa83f_0_64: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cb9b7aa83f_0_69: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cb9b7aa83f_0_69: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c9ee6ecc2e_0_124: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c9ee6ecc2e_0_124: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c9ee6ecc2e_0_112: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c9ee6ecc2e_0_112: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cb9b7aa83f_0_28: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cb9b7aa83f_0_28: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c9ee6ecc2e_0_130: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c9ee6ecc2e_0_130: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a:off x="1524800" y="672606"/>
            <a:ext cx="1081625" cy="1124950"/>
          </a:xfrm>
          <a:custGeom>
            <a:avLst/>
            <a:gdLst/>
            <a:ahLst/>
            <a:cxnLst/>
            <a:rect l="l" t="t" r="r" b="b"/>
            <a:pathLst>
              <a:path w="43265" h="44998" extrusionOk="0">
                <a:moveTo>
                  <a:pt x="0" y="44998"/>
                </a:moveTo>
                <a:lnTo>
                  <a:pt x="0" y="0"/>
                </a:lnTo>
                <a:lnTo>
                  <a:pt x="43265" y="0"/>
                </a:lnTo>
              </a:path>
            </a:pathLst>
          </a:custGeom>
          <a:noFill/>
          <a:ln w="28575" cap="flat" cmpd="sng">
            <a:solidFill>
              <a:schemeClr val="accent5"/>
            </a:solidFill>
            <a:prstDash val="solid"/>
            <a:miter lim="8000"/>
            <a:headEnd type="none" w="sm" len="sm"/>
            <a:tailEnd type="none" w="sm" len="sm"/>
          </a:ln>
        </p:spPr>
      </p:sp>
      <p:sp>
        <p:nvSpPr>
          <p:cNvPr id="11" name="Google Shape;11;p2"/>
          <p:cNvSpPr/>
          <p:nvPr/>
        </p:nvSpPr>
        <p:spPr>
          <a:xfrm rot="10800000">
            <a:off x="6537563" y="3342925"/>
            <a:ext cx="1081625" cy="1124950"/>
          </a:xfrm>
          <a:custGeom>
            <a:avLst/>
            <a:gdLst/>
            <a:ahLst/>
            <a:cxnLst/>
            <a:rect l="l" t="t" r="r" b="b"/>
            <a:pathLst>
              <a:path w="43265" h="44998" extrusionOk="0">
                <a:moveTo>
                  <a:pt x="0" y="44998"/>
                </a:moveTo>
                <a:lnTo>
                  <a:pt x="0" y="0"/>
                </a:lnTo>
                <a:lnTo>
                  <a:pt x="43265" y="0"/>
                </a:lnTo>
              </a:path>
            </a:pathLst>
          </a:custGeom>
          <a:noFill/>
          <a:ln w="28575" cap="flat" cmpd="sng">
            <a:solidFill>
              <a:schemeClr val="accent5"/>
            </a:solidFill>
            <a:prstDash val="solid"/>
            <a:miter lim="8000"/>
            <a:headEnd type="none" w="sm" len="sm"/>
            <a:tailEnd type="none" w="sm" len="sm"/>
          </a:ln>
        </p:spPr>
      </p:sp>
      <p:cxnSp>
        <p:nvCxnSpPr>
          <p:cNvPr id="12" name="Google Shape;12;p2"/>
          <p:cNvCxnSpPr/>
          <p:nvPr/>
        </p:nvCxnSpPr>
        <p:spPr>
          <a:xfrm>
            <a:off x="4359602" y="2817464"/>
            <a:ext cx="424800" cy="0"/>
          </a:xfrm>
          <a:prstGeom prst="straightConnector1">
            <a:avLst/>
          </a:prstGeom>
          <a:noFill/>
          <a:ln w="38100" cap="flat" cmpd="sng">
            <a:solidFill>
              <a:schemeClr val="accent4"/>
            </a:solidFill>
            <a:prstDash val="solid"/>
            <a:round/>
            <a:headEnd type="none" w="sm" len="sm"/>
            <a:tailEnd type="none" w="sm" len="sm"/>
          </a:ln>
        </p:spPr>
      </p:cxnSp>
      <p:sp>
        <p:nvSpPr>
          <p:cNvPr id="13" name="Google Shape;13;p2"/>
          <p:cNvSpPr txBox="1">
            <a:spLocks noGrp="1"/>
          </p:cNvSpPr>
          <p:nvPr>
            <p:ph type="ctrTitle"/>
          </p:nvPr>
        </p:nvSpPr>
        <p:spPr>
          <a:xfrm>
            <a:off x="1680302" y="1188925"/>
            <a:ext cx="5783400" cy="1457400"/>
          </a:xfrm>
          <a:prstGeom prst="rect">
            <a:avLst/>
          </a:prstGeom>
        </p:spPr>
        <p:txBody>
          <a:bodyPr spcFirstLastPara="1" wrap="square" lIns="91425" tIns="91425" rIns="91425" bIns="91425" anchor="b" anchorCtr="0">
            <a:noAutofit/>
          </a:bodyPr>
          <a:lstStyle>
            <a:lvl1pPr lvl="0" algn="ctr">
              <a:spcBef>
                <a:spcPts val="0"/>
              </a:spcBef>
              <a:spcAft>
                <a:spcPts val="0"/>
              </a:spcAft>
              <a:buSzPts val="4000"/>
              <a:buNone/>
              <a:defRPr sz="4000"/>
            </a:lvl1pPr>
            <a:lvl2pPr lvl="1" algn="ctr">
              <a:spcBef>
                <a:spcPts val="0"/>
              </a:spcBef>
              <a:spcAft>
                <a:spcPts val="0"/>
              </a:spcAft>
              <a:buSzPts val="4000"/>
              <a:buNone/>
              <a:defRPr sz="4000"/>
            </a:lvl2pPr>
            <a:lvl3pPr lvl="2" algn="ctr">
              <a:spcBef>
                <a:spcPts val="0"/>
              </a:spcBef>
              <a:spcAft>
                <a:spcPts val="0"/>
              </a:spcAft>
              <a:buSzPts val="4000"/>
              <a:buNone/>
              <a:defRPr sz="4000"/>
            </a:lvl3pPr>
            <a:lvl4pPr lvl="3" algn="ctr">
              <a:spcBef>
                <a:spcPts val="0"/>
              </a:spcBef>
              <a:spcAft>
                <a:spcPts val="0"/>
              </a:spcAft>
              <a:buSzPts val="4000"/>
              <a:buNone/>
              <a:defRPr sz="4000"/>
            </a:lvl4pPr>
            <a:lvl5pPr lvl="4" algn="ctr">
              <a:spcBef>
                <a:spcPts val="0"/>
              </a:spcBef>
              <a:spcAft>
                <a:spcPts val="0"/>
              </a:spcAft>
              <a:buSzPts val="4000"/>
              <a:buNone/>
              <a:defRPr sz="4000"/>
            </a:lvl5pPr>
            <a:lvl6pPr lvl="5" algn="ctr">
              <a:spcBef>
                <a:spcPts val="0"/>
              </a:spcBef>
              <a:spcAft>
                <a:spcPts val="0"/>
              </a:spcAft>
              <a:buSzPts val="4000"/>
              <a:buNone/>
              <a:defRPr sz="4000"/>
            </a:lvl6pPr>
            <a:lvl7pPr lvl="6" algn="ctr">
              <a:spcBef>
                <a:spcPts val="0"/>
              </a:spcBef>
              <a:spcAft>
                <a:spcPts val="0"/>
              </a:spcAft>
              <a:buSzPts val="4000"/>
              <a:buNone/>
              <a:defRPr sz="4000"/>
            </a:lvl7pPr>
            <a:lvl8pPr lvl="7" algn="ctr">
              <a:spcBef>
                <a:spcPts val="0"/>
              </a:spcBef>
              <a:spcAft>
                <a:spcPts val="0"/>
              </a:spcAft>
              <a:buSzPts val="4000"/>
              <a:buNone/>
              <a:defRPr sz="4000"/>
            </a:lvl8pPr>
            <a:lvl9pPr lvl="8" algn="ctr">
              <a:spcBef>
                <a:spcPts val="0"/>
              </a:spcBef>
              <a:spcAft>
                <a:spcPts val="0"/>
              </a:spcAft>
              <a:buSzPts val="4000"/>
              <a:buNone/>
              <a:defRPr sz="4000"/>
            </a:lvl9pPr>
          </a:lstStyle>
          <a:p>
            <a:endParaRPr/>
          </a:p>
        </p:txBody>
      </p:sp>
      <p:sp>
        <p:nvSpPr>
          <p:cNvPr id="14" name="Google Shape;14;p2"/>
          <p:cNvSpPr txBox="1">
            <a:spLocks noGrp="1"/>
          </p:cNvSpPr>
          <p:nvPr>
            <p:ph type="subTitle" idx="1"/>
          </p:nvPr>
        </p:nvSpPr>
        <p:spPr>
          <a:xfrm>
            <a:off x="1680302" y="3049450"/>
            <a:ext cx="5783400" cy="9090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1pPr>
            <a:lvl2pPr lvl="1"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2pPr>
            <a:lvl3pPr lvl="2"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3pPr>
            <a:lvl4pPr lvl="3"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4pPr>
            <a:lvl5pPr lvl="4"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5pPr>
            <a:lvl6pPr lvl="5"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6pPr>
            <a:lvl7pPr lvl="6"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7pPr>
            <a:lvl8pPr lvl="7"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8pPr>
            <a:lvl9pPr lvl="8"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1"/>
        <p:cNvGrpSpPr/>
        <p:nvPr/>
      </p:nvGrpSpPr>
      <p:grpSpPr>
        <a:xfrm>
          <a:off x="0" y="0"/>
          <a:ext cx="0" cy="0"/>
          <a:chOff x="0" y="0"/>
          <a:chExt cx="0" cy="0"/>
        </a:xfrm>
      </p:grpSpPr>
      <p:sp>
        <p:nvSpPr>
          <p:cNvPr id="52" name="Google Shape;52;p11"/>
          <p:cNvSpPr/>
          <p:nvPr/>
        </p:nvSpPr>
        <p:spPr>
          <a:xfrm>
            <a:off x="150" y="5076825"/>
            <a:ext cx="9143700" cy="666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11"/>
          <p:cNvSpPr txBox="1">
            <a:spLocks noGrp="1"/>
          </p:cNvSpPr>
          <p:nvPr>
            <p:ph type="title" hasCustomPrompt="1"/>
          </p:nvPr>
        </p:nvSpPr>
        <p:spPr>
          <a:xfrm>
            <a:off x="387900" y="1152450"/>
            <a:ext cx="8368200" cy="15384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accent5"/>
              </a:buClr>
              <a:buSzPts val="13000"/>
              <a:buNone/>
              <a:defRPr sz="13000">
                <a:solidFill>
                  <a:schemeClr val="accent5"/>
                </a:solidFill>
              </a:defRPr>
            </a:lvl1pPr>
            <a:lvl2pPr lvl="1" algn="ctr">
              <a:spcBef>
                <a:spcPts val="0"/>
              </a:spcBef>
              <a:spcAft>
                <a:spcPts val="0"/>
              </a:spcAft>
              <a:buClr>
                <a:schemeClr val="accent5"/>
              </a:buClr>
              <a:buSzPts val="13000"/>
              <a:buNone/>
              <a:defRPr sz="13000">
                <a:solidFill>
                  <a:schemeClr val="accent5"/>
                </a:solidFill>
              </a:defRPr>
            </a:lvl2pPr>
            <a:lvl3pPr lvl="2" algn="ctr">
              <a:spcBef>
                <a:spcPts val="0"/>
              </a:spcBef>
              <a:spcAft>
                <a:spcPts val="0"/>
              </a:spcAft>
              <a:buClr>
                <a:schemeClr val="accent5"/>
              </a:buClr>
              <a:buSzPts val="13000"/>
              <a:buNone/>
              <a:defRPr sz="13000">
                <a:solidFill>
                  <a:schemeClr val="accent5"/>
                </a:solidFill>
              </a:defRPr>
            </a:lvl3pPr>
            <a:lvl4pPr lvl="3" algn="ctr">
              <a:spcBef>
                <a:spcPts val="0"/>
              </a:spcBef>
              <a:spcAft>
                <a:spcPts val="0"/>
              </a:spcAft>
              <a:buClr>
                <a:schemeClr val="accent5"/>
              </a:buClr>
              <a:buSzPts val="13000"/>
              <a:buNone/>
              <a:defRPr sz="13000">
                <a:solidFill>
                  <a:schemeClr val="accent5"/>
                </a:solidFill>
              </a:defRPr>
            </a:lvl4pPr>
            <a:lvl5pPr lvl="4" algn="ctr">
              <a:spcBef>
                <a:spcPts val="0"/>
              </a:spcBef>
              <a:spcAft>
                <a:spcPts val="0"/>
              </a:spcAft>
              <a:buClr>
                <a:schemeClr val="accent5"/>
              </a:buClr>
              <a:buSzPts val="13000"/>
              <a:buNone/>
              <a:defRPr sz="13000">
                <a:solidFill>
                  <a:schemeClr val="accent5"/>
                </a:solidFill>
              </a:defRPr>
            </a:lvl5pPr>
            <a:lvl6pPr lvl="5" algn="ctr">
              <a:spcBef>
                <a:spcPts val="0"/>
              </a:spcBef>
              <a:spcAft>
                <a:spcPts val="0"/>
              </a:spcAft>
              <a:buClr>
                <a:schemeClr val="accent5"/>
              </a:buClr>
              <a:buSzPts val="13000"/>
              <a:buNone/>
              <a:defRPr sz="13000">
                <a:solidFill>
                  <a:schemeClr val="accent5"/>
                </a:solidFill>
              </a:defRPr>
            </a:lvl6pPr>
            <a:lvl7pPr lvl="6" algn="ctr">
              <a:spcBef>
                <a:spcPts val="0"/>
              </a:spcBef>
              <a:spcAft>
                <a:spcPts val="0"/>
              </a:spcAft>
              <a:buClr>
                <a:schemeClr val="accent5"/>
              </a:buClr>
              <a:buSzPts val="13000"/>
              <a:buNone/>
              <a:defRPr sz="13000">
                <a:solidFill>
                  <a:schemeClr val="accent5"/>
                </a:solidFill>
              </a:defRPr>
            </a:lvl7pPr>
            <a:lvl8pPr lvl="7" algn="ctr">
              <a:spcBef>
                <a:spcPts val="0"/>
              </a:spcBef>
              <a:spcAft>
                <a:spcPts val="0"/>
              </a:spcAft>
              <a:buClr>
                <a:schemeClr val="accent5"/>
              </a:buClr>
              <a:buSzPts val="13000"/>
              <a:buNone/>
              <a:defRPr sz="13000">
                <a:solidFill>
                  <a:schemeClr val="accent5"/>
                </a:solidFill>
              </a:defRPr>
            </a:lvl8pPr>
            <a:lvl9pPr lvl="8" algn="ctr">
              <a:spcBef>
                <a:spcPts val="0"/>
              </a:spcBef>
              <a:spcAft>
                <a:spcPts val="0"/>
              </a:spcAft>
              <a:buClr>
                <a:schemeClr val="accent5"/>
              </a:buClr>
              <a:buSzPts val="13000"/>
              <a:buNone/>
              <a:defRPr sz="13000">
                <a:solidFill>
                  <a:schemeClr val="accent5"/>
                </a:solidFill>
              </a:defRPr>
            </a:lvl9pPr>
          </a:lstStyle>
          <a:p>
            <a:r>
              <a:t>xx%</a:t>
            </a:r>
          </a:p>
        </p:txBody>
      </p:sp>
      <p:sp>
        <p:nvSpPr>
          <p:cNvPr id="54" name="Google Shape;54;p11"/>
          <p:cNvSpPr txBox="1">
            <a:spLocks noGrp="1"/>
          </p:cNvSpPr>
          <p:nvPr>
            <p:ph type="body" idx="1"/>
          </p:nvPr>
        </p:nvSpPr>
        <p:spPr>
          <a:xfrm>
            <a:off x="387900" y="2919450"/>
            <a:ext cx="8368200" cy="10716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55" name="Google Shape;55;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6"/>
        <p:cNvGrpSpPr/>
        <p:nvPr/>
      </p:nvGrpSpPr>
      <p:grpSpPr>
        <a:xfrm>
          <a:off x="0" y="0"/>
          <a:ext cx="0" cy="0"/>
          <a:chOff x="0" y="0"/>
          <a:chExt cx="0" cy="0"/>
        </a:xfrm>
      </p:grpSpPr>
      <p:sp>
        <p:nvSpPr>
          <p:cNvPr id="57" name="Google Shape;57;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cxnSp>
        <p:nvCxnSpPr>
          <p:cNvPr id="16" name="Google Shape;16;p3"/>
          <p:cNvCxnSpPr/>
          <p:nvPr/>
        </p:nvCxnSpPr>
        <p:spPr>
          <a:xfrm>
            <a:off x="4359602" y="2817464"/>
            <a:ext cx="424800" cy="0"/>
          </a:xfrm>
          <a:prstGeom prst="straightConnector1">
            <a:avLst/>
          </a:prstGeom>
          <a:noFill/>
          <a:ln w="38100" cap="flat" cmpd="sng">
            <a:solidFill>
              <a:schemeClr val="accent4"/>
            </a:solidFill>
            <a:prstDash val="solid"/>
            <a:round/>
            <a:headEnd type="none" w="sm" len="sm"/>
            <a:tailEnd type="none" w="sm" len="sm"/>
          </a:ln>
        </p:spPr>
      </p:cxnSp>
      <p:sp>
        <p:nvSpPr>
          <p:cNvPr id="17" name="Google Shape;17;p3"/>
          <p:cNvSpPr txBox="1">
            <a:spLocks noGrp="1"/>
          </p:cNvSpPr>
          <p:nvPr>
            <p:ph type="title"/>
          </p:nvPr>
        </p:nvSpPr>
        <p:spPr>
          <a:xfrm>
            <a:off x="480750" y="1764950"/>
            <a:ext cx="8222100" cy="907500"/>
          </a:xfrm>
          <a:prstGeom prst="rect">
            <a:avLst/>
          </a:prstGeom>
        </p:spPr>
        <p:txBody>
          <a:bodyPr spcFirstLastPara="1" wrap="square" lIns="91425" tIns="91425" rIns="91425" bIns="91425" anchor="b" anchorCtr="0">
            <a:no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8" name="Google Shape;18;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bg>
      <p:bgPr>
        <a:solidFill>
          <a:srgbClr val="004B87"/>
        </a:solidFill>
        <a:effectLst/>
      </p:bgPr>
    </p:bg>
    <p:spTree>
      <p:nvGrpSpPr>
        <p:cNvPr id="1" name="Shape 19"/>
        <p:cNvGrpSpPr/>
        <p:nvPr/>
      </p:nvGrpSpPr>
      <p:grpSpPr>
        <a:xfrm>
          <a:off x="0" y="0"/>
          <a:ext cx="0" cy="0"/>
          <a:chOff x="0" y="0"/>
          <a:chExt cx="0" cy="0"/>
        </a:xfrm>
      </p:grpSpPr>
      <p:cxnSp>
        <p:nvCxnSpPr>
          <p:cNvPr id="20" name="Google Shape;20;p4"/>
          <p:cNvCxnSpPr/>
          <p:nvPr/>
        </p:nvCxnSpPr>
        <p:spPr>
          <a:xfrm>
            <a:off x="492563" y="1260284"/>
            <a:ext cx="424800" cy="0"/>
          </a:xfrm>
          <a:prstGeom prst="straightConnector1">
            <a:avLst/>
          </a:prstGeom>
          <a:noFill/>
          <a:ln w="38100" cap="flat" cmpd="sng">
            <a:solidFill>
              <a:schemeClr val="accent4"/>
            </a:solidFill>
            <a:prstDash val="solid"/>
            <a:round/>
            <a:headEnd type="none" w="sm" len="sm"/>
            <a:tailEnd type="none" w="sm" len="sm"/>
          </a:ln>
        </p:spPr>
      </p:cxnSp>
      <p:sp>
        <p:nvSpPr>
          <p:cNvPr id="21" name="Google Shape;21;p4"/>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2" name="Google Shape;22;p4"/>
          <p:cNvSpPr txBox="1">
            <a:spLocks noGrp="1"/>
          </p:cNvSpPr>
          <p:nvPr>
            <p:ph type="body" idx="1"/>
          </p:nvPr>
        </p:nvSpPr>
        <p:spPr>
          <a:xfrm>
            <a:off x="346650" y="1448574"/>
            <a:ext cx="8368200" cy="30789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3" name="Google Shape;23;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cxnSp>
        <p:nvCxnSpPr>
          <p:cNvPr id="25" name="Google Shape;25;p5"/>
          <p:cNvCxnSpPr/>
          <p:nvPr/>
        </p:nvCxnSpPr>
        <p:spPr>
          <a:xfrm>
            <a:off x="492563" y="1260284"/>
            <a:ext cx="424800" cy="0"/>
          </a:xfrm>
          <a:prstGeom prst="straightConnector1">
            <a:avLst/>
          </a:prstGeom>
          <a:noFill/>
          <a:ln w="38100" cap="flat" cmpd="sng">
            <a:solidFill>
              <a:schemeClr val="accent4"/>
            </a:solidFill>
            <a:prstDash val="solid"/>
            <a:round/>
            <a:headEnd type="none" w="sm" len="sm"/>
            <a:tailEnd type="none" w="sm" len="sm"/>
          </a:ln>
        </p:spPr>
      </p:cxnSp>
      <p:sp>
        <p:nvSpPr>
          <p:cNvPr id="26" name="Google Shape;26;p5"/>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7" name="Google Shape;27;p5"/>
          <p:cNvSpPr txBox="1">
            <a:spLocks noGrp="1"/>
          </p:cNvSpPr>
          <p:nvPr>
            <p:ph type="body" idx="1"/>
          </p:nvPr>
        </p:nvSpPr>
        <p:spPr>
          <a:xfrm>
            <a:off x="387900" y="1489825"/>
            <a:ext cx="3999900" cy="30789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8" name="Google Shape;28;p5"/>
          <p:cNvSpPr txBox="1">
            <a:spLocks noGrp="1"/>
          </p:cNvSpPr>
          <p:nvPr>
            <p:ph type="body" idx="2"/>
          </p:nvPr>
        </p:nvSpPr>
        <p:spPr>
          <a:xfrm>
            <a:off x="4756200" y="1489825"/>
            <a:ext cx="3999900" cy="30789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9" name="Google Shape;29;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0"/>
        <p:cNvGrpSpPr/>
        <p:nvPr/>
      </p:nvGrpSpPr>
      <p:grpSpPr>
        <a:xfrm>
          <a:off x="0" y="0"/>
          <a:ext cx="0" cy="0"/>
          <a:chOff x="0" y="0"/>
          <a:chExt cx="0" cy="0"/>
        </a:xfrm>
      </p:grpSpPr>
      <p:sp>
        <p:nvSpPr>
          <p:cNvPr id="31" name="Google Shape;31;p6"/>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2" name="Google Shape;32;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3"/>
        <p:cNvGrpSpPr/>
        <p:nvPr/>
      </p:nvGrpSpPr>
      <p:grpSpPr>
        <a:xfrm>
          <a:off x="0" y="0"/>
          <a:ext cx="0" cy="0"/>
          <a:chOff x="0" y="0"/>
          <a:chExt cx="0" cy="0"/>
        </a:xfrm>
      </p:grpSpPr>
      <p:cxnSp>
        <p:nvCxnSpPr>
          <p:cNvPr id="34" name="Google Shape;34;p7"/>
          <p:cNvCxnSpPr/>
          <p:nvPr/>
        </p:nvCxnSpPr>
        <p:spPr>
          <a:xfrm>
            <a:off x="489218" y="1412277"/>
            <a:ext cx="331500" cy="0"/>
          </a:xfrm>
          <a:prstGeom prst="straightConnector1">
            <a:avLst/>
          </a:prstGeom>
          <a:noFill/>
          <a:ln w="38100" cap="flat" cmpd="sng">
            <a:solidFill>
              <a:schemeClr val="accent4"/>
            </a:solidFill>
            <a:prstDash val="solid"/>
            <a:round/>
            <a:headEnd type="none" w="sm" len="sm"/>
            <a:tailEnd type="none" w="sm" len="sm"/>
          </a:ln>
        </p:spPr>
      </p:cxnSp>
      <p:sp>
        <p:nvSpPr>
          <p:cNvPr id="35" name="Google Shape;35;p7"/>
          <p:cNvSpPr txBox="1">
            <a:spLocks noGrp="1"/>
          </p:cNvSpPr>
          <p:nvPr>
            <p:ph type="title"/>
          </p:nvPr>
        </p:nvSpPr>
        <p:spPr>
          <a:xfrm>
            <a:off x="3879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6" name="Google Shape;36;p7"/>
          <p:cNvSpPr txBox="1">
            <a:spLocks noGrp="1"/>
          </p:cNvSpPr>
          <p:nvPr>
            <p:ph type="body" idx="1"/>
          </p:nvPr>
        </p:nvSpPr>
        <p:spPr>
          <a:xfrm>
            <a:off x="387900" y="1594025"/>
            <a:ext cx="2808000" cy="26811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7" name="Google Shape;37;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8"/>
        <p:cNvGrpSpPr/>
        <p:nvPr/>
      </p:nvGrpSpPr>
      <p:grpSpPr>
        <a:xfrm>
          <a:off x="0" y="0"/>
          <a:ext cx="0" cy="0"/>
          <a:chOff x="0" y="0"/>
          <a:chExt cx="0" cy="0"/>
        </a:xfrm>
      </p:grpSpPr>
      <p:sp>
        <p:nvSpPr>
          <p:cNvPr id="39" name="Google Shape;39;p8"/>
          <p:cNvSpPr txBox="1">
            <a:spLocks noGrp="1"/>
          </p:cNvSpPr>
          <p:nvPr>
            <p:ph type="title"/>
          </p:nvPr>
        </p:nvSpPr>
        <p:spPr>
          <a:xfrm>
            <a:off x="490250" y="526350"/>
            <a:ext cx="56187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40" name="Google Shape;40;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1"/>
        <p:cNvGrpSpPr/>
        <p:nvPr/>
      </p:nvGrpSpPr>
      <p:grpSpPr>
        <a:xfrm>
          <a:off x="0" y="0"/>
          <a:ext cx="0" cy="0"/>
          <a:chOff x="0" y="0"/>
          <a:chExt cx="0" cy="0"/>
        </a:xfrm>
      </p:grpSpPr>
      <p:sp>
        <p:nvSpPr>
          <p:cNvPr id="42" name="Google Shape;42;p9"/>
          <p:cNvSpPr/>
          <p:nvPr/>
        </p:nvSpPr>
        <p:spPr>
          <a:xfrm>
            <a:off x="4572000" y="-7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3" name="Google Shape;43;p9"/>
          <p:cNvCxnSpPr/>
          <p:nvPr/>
        </p:nvCxnSpPr>
        <p:spPr>
          <a:xfrm>
            <a:off x="5029675" y="4495503"/>
            <a:ext cx="540900" cy="0"/>
          </a:xfrm>
          <a:prstGeom prst="straightConnector1">
            <a:avLst/>
          </a:prstGeom>
          <a:noFill/>
          <a:ln w="38100" cap="flat" cmpd="sng">
            <a:solidFill>
              <a:schemeClr val="accent5"/>
            </a:solidFill>
            <a:prstDash val="solid"/>
            <a:round/>
            <a:headEnd type="none" w="sm" len="sm"/>
            <a:tailEnd type="none" w="sm" len="sm"/>
          </a:ln>
        </p:spPr>
      </p:cxnSp>
      <p:sp>
        <p:nvSpPr>
          <p:cNvPr id="44" name="Google Shape;44;p9"/>
          <p:cNvSpPr txBox="1">
            <a:spLocks noGrp="1"/>
          </p:cNvSpPr>
          <p:nvPr>
            <p:ph type="title"/>
          </p:nvPr>
        </p:nvSpPr>
        <p:spPr>
          <a:xfrm>
            <a:off x="265500" y="1209075"/>
            <a:ext cx="4045200" cy="1506300"/>
          </a:xfrm>
          <a:prstGeom prst="rect">
            <a:avLst/>
          </a:prstGeom>
        </p:spPr>
        <p:txBody>
          <a:bodyPr spcFirstLastPara="1" wrap="square" lIns="91425" tIns="91425" rIns="91425" bIns="91425" anchor="b" anchorCtr="0">
            <a:no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a:endParaRPr/>
          </a:p>
        </p:txBody>
      </p:sp>
      <p:sp>
        <p:nvSpPr>
          <p:cNvPr id="45" name="Google Shape;45;p9"/>
          <p:cNvSpPr txBox="1">
            <a:spLocks noGrp="1"/>
          </p:cNvSpPr>
          <p:nvPr>
            <p:ph type="subTitle" idx="1"/>
          </p:nvPr>
        </p:nvSpPr>
        <p:spPr>
          <a:xfrm>
            <a:off x="265500" y="2769001"/>
            <a:ext cx="4045200" cy="13455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Clr>
                <a:schemeClr val="accent5"/>
              </a:buClr>
              <a:buSzPts val="2100"/>
              <a:buNone/>
              <a:defRPr sz="2100">
                <a:solidFill>
                  <a:schemeClr val="accent5"/>
                </a:solidFill>
              </a:defRPr>
            </a:lvl1pPr>
            <a:lvl2pPr lvl="1" algn="ctr">
              <a:lnSpc>
                <a:spcPct val="100000"/>
              </a:lnSpc>
              <a:spcBef>
                <a:spcPts val="0"/>
              </a:spcBef>
              <a:spcAft>
                <a:spcPts val="0"/>
              </a:spcAft>
              <a:buClr>
                <a:schemeClr val="accent5"/>
              </a:buClr>
              <a:buSzPts val="2100"/>
              <a:buNone/>
              <a:defRPr sz="2100">
                <a:solidFill>
                  <a:schemeClr val="accent5"/>
                </a:solidFill>
              </a:defRPr>
            </a:lvl2pPr>
            <a:lvl3pPr lvl="2" algn="ctr">
              <a:lnSpc>
                <a:spcPct val="100000"/>
              </a:lnSpc>
              <a:spcBef>
                <a:spcPts val="0"/>
              </a:spcBef>
              <a:spcAft>
                <a:spcPts val="0"/>
              </a:spcAft>
              <a:buClr>
                <a:schemeClr val="accent5"/>
              </a:buClr>
              <a:buSzPts val="2100"/>
              <a:buNone/>
              <a:defRPr sz="2100">
                <a:solidFill>
                  <a:schemeClr val="accent5"/>
                </a:solidFill>
              </a:defRPr>
            </a:lvl3pPr>
            <a:lvl4pPr lvl="3" algn="ctr">
              <a:lnSpc>
                <a:spcPct val="100000"/>
              </a:lnSpc>
              <a:spcBef>
                <a:spcPts val="0"/>
              </a:spcBef>
              <a:spcAft>
                <a:spcPts val="0"/>
              </a:spcAft>
              <a:buClr>
                <a:schemeClr val="accent5"/>
              </a:buClr>
              <a:buSzPts val="2100"/>
              <a:buNone/>
              <a:defRPr sz="2100">
                <a:solidFill>
                  <a:schemeClr val="accent5"/>
                </a:solidFill>
              </a:defRPr>
            </a:lvl4pPr>
            <a:lvl5pPr lvl="4" algn="ctr">
              <a:lnSpc>
                <a:spcPct val="100000"/>
              </a:lnSpc>
              <a:spcBef>
                <a:spcPts val="0"/>
              </a:spcBef>
              <a:spcAft>
                <a:spcPts val="0"/>
              </a:spcAft>
              <a:buClr>
                <a:schemeClr val="accent5"/>
              </a:buClr>
              <a:buSzPts val="2100"/>
              <a:buNone/>
              <a:defRPr sz="2100">
                <a:solidFill>
                  <a:schemeClr val="accent5"/>
                </a:solidFill>
              </a:defRPr>
            </a:lvl5pPr>
            <a:lvl6pPr lvl="5" algn="ctr">
              <a:lnSpc>
                <a:spcPct val="100000"/>
              </a:lnSpc>
              <a:spcBef>
                <a:spcPts val="0"/>
              </a:spcBef>
              <a:spcAft>
                <a:spcPts val="0"/>
              </a:spcAft>
              <a:buClr>
                <a:schemeClr val="accent5"/>
              </a:buClr>
              <a:buSzPts val="2100"/>
              <a:buNone/>
              <a:defRPr sz="2100">
                <a:solidFill>
                  <a:schemeClr val="accent5"/>
                </a:solidFill>
              </a:defRPr>
            </a:lvl6pPr>
            <a:lvl7pPr lvl="6" algn="ctr">
              <a:lnSpc>
                <a:spcPct val="100000"/>
              </a:lnSpc>
              <a:spcBef>
                <a:spcPts val="0"/>
              </a:spcBef>
              <a:spcAft>
                <a:spcPts val="0"/>
              </a:spcAft>
              <a:buClr>
                <a:schemeClr val="accent5"/>
              </a:buClr>
              <a:buSzPts val="2100"/>
              <a:buNone/>
              <a:defRPr sz="2100">
                <a:solidFill>
                  <a:schemeClr val="accent5"/>
                </a:solidFill>
              </a:defRPr>
            </a:lvl7pPr>
            <a:lvl8pPr lvl="7" algn="ctr">
              <a:lnSpc>
                <a:spcPct val="100000"/>
              </a:lnSpc>
              <a:spcBef>
                <a:spcPts val="0"/>
              </a:spcBef>
              <a:spcAft>
                <a:spcPts val="0"/>
              </a:spcAft>
              <a:buClr>
                <a:schemeClr val="accent5"/>
              </a:buClr>
              <a:buSzPts val="2100"/>
              <a:buNone/>
              <a:defRPr sz="2100">
                <a:solidFill>
                  <a:schemeClr val="accent5"/>
                </a:solidFill>
              </a:defRPr>
            </a:lvl8pPr>
            <a:lvl9pPr lvl="8" algn="ctr">
              <a:lnSpc>
                <a:spcPct val="100000"/>
              </a:lnSpc>
              <a:spcBef>
                <a:spcPts val="0"/>
              </a:spcBef>
              <a:spcAft>
                <a:spcPts val="0"/>
              </a:spcAft>
              <a:buClr>
                <a:schemeClr val="accent5"/>
              </a:buClr>
              <a:buSzPts val="2100"/>
              <a:buNone/>
              <a:defRPr sz="2100">
                <a:solidFill>
                  <a:schemeClr val="accent5"/>
                </a:solidFill>
              </a:defRPr>
            </a:lvl9pPr>
          </a:lstStyle>
          <a:p>
            <a:endParaRPr/>
          </a:p>
        </p:txBody>
      </p:sp>
      <p:sp>
        <p:nvSpPr>
          <p:cNvPr id="46" name="Google Shape;46;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7" name="Google Shape;47;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8"/>
        <p:cNvGrpSpPr/>
        <p:nvPr/>
      </p:nvGrpSpPr>
      <p:grpSpPr>
        <a:xfrm>
          <a:off x="0" y="0"/>
          <a:ext cx="0" cy="0"/>
          <a:chOff x="0" y="0"/>
          <a:chExt cx="0" cy="0"/>
        </a:xfrm>
      </p:grpSpPr>
      <p:sp>
        <p:nvSpPr>
          <p:cNvPr id="49" name="Google Shape;49;p10"/>
          <p:cNvSpPr txBox="1">
            <a:spLocks noGrp="1"/>
          </p:cNvSpPr>
          <p:nvPr>
            <p:ph type="body" idx="1"/>
          </p:nvPr>
        </p:nvSpPr>
        <p:spPr>
          <a:xfrm>
            <a:off x="319500" y="4233725"/>
            <a:ext cx="5998800" cy="5988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Font typeface="Roboto Slab"/>
              <a:buNone/>
              <a:defRPr>
                <a:latin typeface="Roboto Slab"/>
                <a:ea typeface="Roboto Slab"/>
                <a:cs typeface="Roboto Slab"/>
                <a:sym typeface="Roboto Slab"/>
              </a:defRPr>
            </a:lvl1pPr>
          </a:lstStyle>
          <a:p>
            <a:endParaRPr/>
          </a:p>
        </p:txBody>
      </p:sp>
      <p:sp>
        <p:nvSpPr>
          <p:cNvPr id="50" name="Google Shape;50;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rina">
    <p:bg>
      <p:bgPr>
        <a:solidFill>
          <a:srgbClr val="004B87"/>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87900" y="458025"/>
            <a:ext cx="8368200" cy="6861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1pPr>
            <a:lvl2pPr lvl="1">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2pPr>
            <a:lvl3pPr lvl="2">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3pPr>
            <a:lvl4pPr lvl="3">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4pPr>
            <a:lvl5pPr lvl="4">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5pPr>
            <a:lvl6pPr lvl="5">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6pPr>
            <a:lvl7pPr lvl="6">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7pPr>
            <a:lvl8pPr lvl="7">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8pPr>
            <a:lvl9pPr lvl="8">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9pPr>
          </a:lstStyle>
          <a:p>
            <a:endParaRPr/>
          </a:p>
        </p:txBody>
      </p:sp>
      <p:sp>
        <p:nvSpPr>
          <p:cNvPr id="7" name="Google Shape;7;p1"/>
          <p:cNvSpPr txBox="1">
            <a:spLocks noGrp="1"/>
          </p:cNvSpPr>
          <p:nvPr>
            <p:ph type="body" idx="1"/>
          </p:nvPr>
        </p:nvSpPr>
        <p:spPr>
          <a:xfrm>
            <a:off x="346650" y="1448574"/>
            <a:ext cx="8368200" cy="30789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1"/>
              </a:buClr>
              <a:buSzPts val="1800"/>
              <a:buFont typeface="Roboto"/>
              <a:buChar char="●"/>
              <a:defRPr sz="1800">
                <a:solidFill>
                  <a:schemeClr val="dk1"/>
                </a:solidFill>
                <a:latin typeface="Roboto"/>
                <a:ea typeface="Roboto"/>
                <a:cs typeface="Roboto"/>
                <a:sym typeface="Roboto"/>
              </a:defRPr>
            </a:lvl1pPr>
            <a:lvl2pPr marL="914400" lvl="1"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2pPr>
            <a:lvl3pPr marL="1371600" lvl="2"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3pPr>
            <a:lvl4pPr marL="1828800" lvl="3"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4pPr>
            <a:lvl5pPr marL="2286000" lvl="4"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5pPr>
            <a:lvl6pPr marL="2743200" lvl="5"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6pPr>
            <a:lvl7pPr marL="3200400" lvl="6"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7pPr>
            <a:lvl8pPr marL="3657600" lvl="7"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8pPr>
            <a:lvl9pPr marL="4114800" lvl="8"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9pPr>
          </a:lstStyle>
          <a:p>
            <a:endParaRPr/>
          </a:p>
        </p:txBody>
      </p:sp>
      <p:pic>
        <p:nvPicPr>
          <p:cNvPr id="8" name="Google Shape;8;p1"/>
          <p:cNvPicPr preferRelativeResize="0"/>
          <p:nvPr/>
        </p:nvPicPr>
        <p:blipFill>
          <a:blip r:embed="rId13">
            <a:alphaModFix/>
          </a:blip>
          <a:stretch>
            <a:fillRect/>
          </a:stretch>
        </p:blipFill>
        <p:spPr>
          <a:xfrm>
            <a:off x="114250" y="4399175"/>
            <a:ext cx="1790175" cy="626574"/>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4B87"/>
        </a:solidFill>
        <a:effectLst/>
      </p:bgPr>
    </p:bg>
    <p:spTree>
      <p:nvGrpSpPr>
        <p:cNvPr id="1" name="Shape 61"/>
        <p:cNvGrpSpPr/>
        <p:nvPr/>
      </p:nvGrpSpPr>
      <p:grpSpPr>
        <a:xfrm>
          <a:off x="0" y="0"/>
          <a:ext cx="0" cy="0"/>
          <a:chOff x="0" y="0"/>
          <a:chExt cx="0" cy="0"/>
        </a:xfrm>
      </p:grpSpPr>
      <p:sp>
        <p:nvSpPr>
          <p:cNvPr id="62" name="Google Shape;62;p13"/>
          <p:cNvSpPr txBox="1">
            <a:spLocks noGrp="1"/>
          </p:cNvSpPr>
          <p:nvPr>
            <p:ph type="ctrTitle"/>
          </p:nvPr>
        </p:nvSpPr>
        <p:spPr>
          <a:xfrm>
            <a:off x="1680300" y="775950"/>
            <a:ext cx="5783400" cy="1416000"/>
          </a:xfrm>
          <a:prstGeom prst="rect">
            <a:avLst/>
          </a:prstGeom>
        </p:spPr>
        <p:txBody>
          <a:bodyPr spcFirstLastPara="1" wrap="square" lIns="91425" tIns="91425" rIns="91425" bIns="91425" anchor="b" anchorCtr="0">
            <a:spAutoFit/>
          </a:bodyPr>
          <a:lstStyle/>
          <a:p>
            <a:pPr marL="0" lvl="0" indent="0" algn="ctr" rtl="0">
              <a:spcBef>
                <a:spcPts val="0"/>
              </a:spcBef>
              <a:spcAft>
                <a:spcPts val="0"/>
              </a:spcAft>
              <a:buNone/>
            </a:pPr>
            <a:endParaRPr/>
          </a:p>
          <a:p>
            <a:pPr marL="0" lvl="0" indent="0" algn="ctr" rtl="0">
              <a:spcBef>
                <a:spcPts val="0"/>
              </a:spcBef>
              <a:spcAft>
                <a:spcPts val="0"/>
              </a:spcAft>
              <a:buNone/>
            </a:pPr>
            <a:r>
              <a:rPr lang="en"/>
              <a:t>Reopening Spring 2021</a:t>
            </a:r>
            <a:endParaRPr/>
          </a:p>
        </p:txBody>
      </p:sp>
      <p:sp>
        <p:nvSpPr>
          <p:cNvPr id="63" name="Google Shape;63;p13"/>
          <p:cNvSpPr txBox="1">
            <a:spLocks noGrp="1"/>
          </p:cNvSpPr>
          <p:nvPr>
            <p:ph type="subTitle" idx="1"/>
          </p:nvPr>
        </p:nvSpPr>
        <p:spPr>
          <a:xfrm>
            <a:off x="1680300" y="3049450"/>
            <a:ext cx="5783400" cy="1251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SRVUSD </a:t>
            </a:r>
            <a:endParaRPr/>
          </a:p>
          <a:p>
            <a:pPr marL="0" lvl="0" indent="0" algn="ctr" rtl="0">
              <a:spcBef>
                <a:spcPts val="0"/>
              </a:spcBef>
              <a:spcAft>
                <a:spcPts val="0"/>
              </a:spcAft>
              <a:buNone/>
            </a:pPr>
            <a:r>
              <a:rPr lang="en"/>
              <a:t>Special Board of Education Meeting</a:t>
            </a:r>
            <a:endParaRPr/>
          </a:p>
          <a:p>
            <a:pPr marL="0" lvl="0" indent="0" algn="ctr" rtl="0">
              <a:spcBef>
                <a:spcPts val="0"/>
              </a:spcBef>
              <a:spcAft>
                <a:spcPts val="0"/>
              </a:spcAft>
              <a:buNone/>
            </a:pPr>
            <a:r>
              <a:rPr lang="en"/>
              <a:t>March 25, 2021</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22"/>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Why Remote Mondays?</a:t>
            </a:r>
            <a:endParaRPr/>
          </a:p>
        </p:txBody>
      </p:sp>
      <p:sp>
        <p:nvSpPr>
          <p:cNvPr id="120" name="Google Shape;120;p22"/>
          <p:cNvSpPr txBox="1">
            <a:spLocks noGrp="1"/>
          </p:cNvSpPr>
          <p:nvPr>
            <p:ph type="body" idx="1"/>
          </p:nvPr>
        </p:nvSpPr>
        <p:spPr>
          <a:xfrm>
            <a:off x="310375" y="1371600"/>
            <a:ext cx="4205100" cy="2293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500" b="1">
                <a:solidFill>
                  <a:schemeClr val="accent5"/>
                </a:solidFill>
                <a:latin typeface="Arial"/>
                <a:ea typeface="Arial"/>
                <a:cs typeface="Arial"/>
                <a:sym typeface="Arial"/>
              </a:rPr>
              <a:t>For Elementary</a:t>
            </a:r>
            <a:endParaRPr sz="1500" b="1">
              <a:solidFill>
                <a:schemeClr val="accent5"/>
              </a:solidFill>
              <a:latin typeface="Arial"/>
              <a:ea typeface="Arial"/>
              <a:cs typeface="Arial"/>
              <a:sym typeface="Arial"/>
            </a:endParaRPr>
          </a:p>
          <a:p>
            <a:pPr marL="0" lvl="0" indent="0" algn="l" rtl="0">
              <a:spcBef>
                <a:spcPts val="0"/>
              </a:spcBef>
              <a:spcAft>
                <a:spcPts val="0"/>
              </a:spcAft>
              <a:buNone/>
            </a:pPr>
            <a:endParaRPr sz="1500" b="1">
              <a:solidFill>
                <a:srgbClr val="228848"/>
              </a:solidFill>
              <a:latin typeface="Arial"/>
              <a:ea typeface="Arial"/>
              <a:cs typeface="Arial"/>
              <a:sym typeface="Arial"/>
            </a:endParaRPr>
          </a:p>
          <a:p>
            <a:pPr marL="457200" lvl="0" indent="-304800" algn="l" rtl="0">
              <a:spcBef>
                <a:spcPts val="0"/>
              </a:spcBef>
              <a:spcAft>
                <a:spcPts val="0"/>
              </a:spcAft>
              <a:buSzPts val="1200"/>
              <a:buFont typeface="Arial"/>
              <a:buChar char="●"/>
            </a:pPr>
            <a:r>
              <a:rPr lang="en" sz="1200">
                <a:latin typeface="Arial"/>
                <a:ea typeface="Arial"/>
                <a:cs typeface="Arial"/>
                <a:sym typeface="Arial"/>
              </a:rPr>
              <a:t>In order to meet our contractual obligations for prep time without changing any teachers in science and physical education and in some cases music.</a:t>
            </a:r>
            <a:endParaRPr sz="1200">
              <a:latin typeface="Arial"/>
              <a:ea typeface="Arial"/>
              <a:cs typeface="Arial"/>
              <a:sym typeface="Arial"/>
            </a:endParaRPr>
          </a:p>
          <a:p>
            <a:pPr marL="457200" lvl="0" indent="0" algn="l" rtl="0">
              <a:spcBef>
                <a:spcPts val="0"/>
              </a:spcBef>
              <a:spcAft>
                <a:spcPts val="0"/>
              </a:spcAft>
              <a:buNone/>
            </a:pPr>
            <a:endParaRPr sz="1200">
              <a:latin typeface="Arial"/>
              <a:ea typeface="Arial"/>
              <a:cs typeface="Arial"/>
              <a:sym typeface="Arial"/>
            </a:endParaRPr>
          </a:p>
          <a:p>
            <a:pPr marL="0" lvl="0" indent="0" algn="l" rtl="0">
              <a:spcBef>
                <a:spcPts val="0"/>
              </a:spcBef>
              <a:spcAft>
                <a:spcPts val="0"/>
              </a:spcAft>
              <a:buNone/>
            </a:pPr>
            <a:endParaRPr sz="1200">
              <a:latin typeface="Arial"/>
              <a:ea typeface="Arial"/>
              <a:cs typeface="Arial"/>
              <a:sym typeface="Arial"/>
            </a:endParaRPr>
          </a:p>
          <a:p>
            <a:pPr marL="0" lvl="0" indent="0" algn="l" rtl="0">
              <a:spcBef>
                <a:spcPts val="0"/>
              </a:spcBef>
              <a:spcAft>
                <a:spcPts val="0"/>
              </a:spcAft>
              <a:buNone/>
            </a:pPr>
            <a:endParaRPr sz="1100">
              <a:latin typeface="Arial"/>
              <a:ea typeface="Arial"/>
              <a:cs typeface="Arial"/>
              <a:sym typeface="Arial"/>
            </a:endParaRPr>
          </a:p>
          <a:p>
            <a:pPr marL="0" lvl="0" indent="0" algn="ctr" rtl="0">
              <a:spcBef>
                <a:spcPts val="0"/>
              </a:spcBef>
              <a:spcAft>
                <a:spcPts val="0"/>
              </a:spcAft>
              <a:buNone/>
            </a:pPr>
            <a:r>
              <a:rPr lang="en" sz="1200">
                <a:latin typeface="Arial"/>
                <a:ea typeface="Arial"/>
                <a:cs typeface="Arial"/>
                <a:sym typeface="Arial"/>
              </a:rPr>
              <a:t>The structure of Monday will remain the same as it is now.</a:t>
            </a:r>
            <a:endParaRPr sz="1200">
              <a:latin typeface="Arial"/>
              <a:ea typeface="Arial"/>
              <a:cs typeface="Arial"/>
              <a:sym typeface="Arial"/>
            </a:endParaRPr>
          </a:p>
          <a:p>
            <a:pPr marL="0" lvl="0" indent="0" algn="l" rtl="0">
              <a:spcBef>
                <a:spcPts val="0"/>
              </a:spcBef>
              <a:spcAft>
                <a:spcPts val="0"/>
              </a:spcAft>
              <a:buNone/>
            </a:pPr>
            <a:endParaRPr sz="1100">
              <a:latin typeface="Arial"/>
              <a:ea typeface="Arial"/>
              <a:cs typeface="Arial"/>
              <a:sym typeface="Arial"/>
            </a:endParaRPr>
          </a:p>
          <a:p>
            <a:pPr marL="0" lvl="0" indent="0" algn="l" rtl="0">
              <a:spcBef>
                <a:spcPts val="0"/>
              </a:spcBef>
              <a:spcAft>
                <a:spcPts val="0"/>
              </a:spcAft>
              <a:buNone/>
            </a:pPr>
            <a:r>
              <a:rPr lang="en" sz="1100">
                <a:solidFill>
                  <a:srgbClr val="222222"/>
                </a:solidFill>
                <a:highlight>
                  <a:srgbClr val="FFFFFF"/>
                </a:highlight>
                <a:latin typeface="Arial"/>
                <a:ea typeface="Arial"/>
                <a:cs typeface="Arial"/>
                <a:sym typeface="Arial"/>
              </a:rPr>
              <a:t> </a:t>
            </a:r>
            <a:endParaRPr sz="1100">
              <a:solidFill>
                <a:srgbClr val="222222"/>
              </a:solidFill>
              <a:highlight>
                <a:srgbClr val="FFFFFF"/>
              </a:highlight>
              <a:latin typeface="Arial"/>
              <a:ea typeface="Arial"/>
              <a:cs typeface="Arial"/>
              <a:sym typeface="Arial"/>
            </a:endParaRPr>
          </a:p>
          <a:p>
            <a:pPr marL="0" lvl="0" indent="0" algn="l" rtl="0">
              <a:spcBef>
                <a:spcPts val="0"/>
              </a:spcBef>
              <a:spcAft>
                <a:spcPts val="0"/>
              </a:spcAft>
              <a:buNone/>
            </a:pPr>
            <a:endParaRPr sz="1100">
              <a:solidFill>
                <a:srgbClr val="222222"/>
              </a:solidFill>
              <a:highlight>
                <a:srgbClr val="FFFFFF"/>
              </a:highlight>
              <a:latin typeface="Arial"/>
              <a:ea typeface="Arial"/>
              <a:cs typeface="Arial"/>
              <a:sym typeface="Arial"/>
            </a:endParaRPr>
          </a:p>
          <a:p>
            <a:pPr marL="0" lvl="0" indent="0" algn="l" rtl="0">
              <a:spcBef>
                <a:spcPts val="0"/>
              </a:spcBef>
              <a:spcAft>
                <a:spcPts val="1200"/>
              </a:spcAft>
              <a:buNone/>
            </a:pPr>
            <a:endParaRPr/>
          </a:p>
        </p:txBody>
      </p:sp>
      <p:sp>
        <p:nvSpPr>
          <p:cNvPr id="121" name="Google Shape;121;p22"/>
          <p:cNvSpPr txBox="1">
            <a:spLocks noGrp="1"/>
          </p:cNvSpPr>
          <p:nvPr>
            <p:ph type="body" idx="2"/>
          </p:nvPr>
        </p:nvSpPr>
        <p:spPr>
          <a:xfrm>
            <a:off x="4756200" y="1388675"/>
            <a:ext cx="4119300" cy="3078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500" b="1">
                <a:solidFill>
                  <a:schemeClr val="accent5"/>
                </a:solidFill>
                <a:latin typeface="Arial"/>
                <a:ea typeface="Arial"/>
                <a:cs typeface="Arial"/>
                <a:sym typeface="Arial"/>
              </a:rPr>
              <a:t>For Secondary</a:t>
            </a:r>
            <a:endParaRPr sz="1500" b="1">
              <a:solidFill>
                <a:schemeClr val="accent5"/>
              </a:solidFill>
              <a:latin typeface="Arial"/>
              <a:ea typeface="Arial"/>
              <a:cs typeface="Arial"/>
              <a:sym typeface="Arial"/>
            </a:endParaRPr>
          </a:p>
          <a:p>
            <a:pPr marL="0" lvl="0" indent="0" algn="l" rtl="0">
              <a:spcBef>
                <a:spcPts val="0"/>
              </a:spcBef>
              <a:spcAft>
                <a:spcPts val="0"/>
              </a:spcAft>
              <a:buNone/>
            </a:pPr>
            <a:endParaRPr sz="1500" b="1">
              <a:solidFill>
                <a:srgbClr val="228848"/>
              </a:solidFill>
              <a:latin typeface="Arial"/>
              <a:ea typeface="Arial"/>
              <a:cs typeface="Arial"/>
              <a:sym typeface="Arial"/>
            </a:endParaRPr>
          </a:p>
          <a:p>
            <a:pPr marL="457200" lvl="0" indent="-304800" algn="l" rtl="0">
              <a:spcBef>
                <a:spcPts val="0"/>
              </a:spcBef>
              <a:spcAft>
                <a:spcPts val="0"/>
              </a:spcAft>
              <a:buSzPts val="1200"/>
              <a:buFont typeface="Arial"/>
              <a:buChar char="●"/>
            </a:pPr>
            <a:r>
              <a:rPr lang="en" sz="1200">
                <a:latin typeface="Arial"/>
                <a:ea typeface="Arial"/>
                <a:cs typeface="Arial"/>
                <a:sym typeface="Arial"/>
              </a:rPr>
              <a:t>Due to the following challenges: multiple passing periods, multiple contacts in one day and multiple shortened periods.</a:t>
            </a:r>
            <a:endParaRPr sz="1200">
              <a:latin typeface="Arial"/>
              <a:ea typeface="Arial"/>
              <a:cs typeface="Arial"/>
              <a:sym typeface="Arial"/>
            </a:endParaRPr>
          </a:p>
          <a:p>
            <a:pPr marL="0" lvl="0" indent="0" algn="l" rtl="0">
              <a:spcBef>
                <a:spcPts val="0"/>
              </a:spcBef>
              <a:spcAft>
                <a:spcPts val="0"/>
              </a:spcAft>
              <a:buNone/>
            </a:pPr>
            <a:endParaRPr sz="1200">
              <a:latin typeface="Arial"/>
              <a:ea typeface="Arial"/>
              <a:cs typeface="Arial"/>
              <a:sym typeface="Arial"/>
            </a:endParaRPr>
          </a:p>
          <a:p>
            <a:pPr marL="0" lvl="0" indent="0" algn="l" rtl="0">
              <a:spcBef>
                <a:spcPts val="0"/>
              </a:spcBef>
              <a:spcAft>
                <a:spcPts val="0"/>
              </a:spcAft>
              <a:buNone/>
            </a:pPr>
            <a:endParaRPr sz="1200">
              <a:latin typeface="Arial"/>
              <a:ea typeface="Arial"/>
              <a:cs typeface="Arial"/>
              <a:sym typeface="Arial"/>
            </a:endParaRPr>
          </a:p>
          <a:p>
            <a:pPr marL="0" lvl="0" indent="0" algn="l" rtl="0">
              <a:spcBef>
                <a:spcPts val="0"/>
              </a:spcBef>
              <a:spcAft>
                <a:spcPts val="0"/>
              </a:spcAft>
              <a:buNone/>
            </a:pPr>
            <a:endParaRPr sz="1200">
              <a:latin typeface="Arial"/>
              <a:ea typeface="Arial"/>
              <a:cs typeface="Arial"/>
              <a:sym typeface="Arial"/>
            </a:endParaRPr>
          </a:p>
          <a:p>
            <a:pPr marL="0" lvl="0" indent="0" algn="l" rtl="0">
              <a:spcBef>
                <a:spcPts val="0"/>
              </a:spcBef>
              <a:spcAft>
                <a:spcPts val="0"/>
              </a:spcAft>
              <a:buNone/>
            </a:pPr>
            <a:r>
              <a:rPr lang="en" sz="1200">
                <a:latin typeface="Arial"/>
                <a:ea typeface="Arial"/>
                <a:cs typeface="Arial"/>
                <a:sym typeface="Arial"/>
              </a:rPr>
              <a:t>The structure of Monday will remain the same as it is now.</a:t>
            </a:r>
            <a:endParaRPr sz="1200">
              <a:latin typeface="Arial"/>
              <a:ea typeface="Arial"/>
              <a:cs typeface="Arial"/>
              <a:sym typeface="Arial"/>
            </a:endParaRPr>
          </a:p>
          <a:p>
            <a:pPr marL="0" lvl="0" indent="0" algn="l" rtl="0">
              <a:spcBef>
                <a:spcPts val="0"/>
              </a:spcBef>
              <a:spcAft>
                <a:spcPts val="0"/>
              </a:spcAft>
              <a:buNone/>
            </a:pPr>
            <a:endParaRPr sz="1200">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3"/>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Many Things Remain Unchanged</a:t>
            </a:r>
            <a:endParaRPr/>
          </a:p>
        </p:txBody>
      </p:sp>
      <p:sp>
        <p:nvSpPr>
          <p:cNvPr id="127" name="Google Shape;127;p23"/>
          <p:cNvSpPr txBox="1">
            <a:spLocks noGrp="1"/>
          </p:cNvSpPr>
          <p:nvPr>
            <p:ph type="body" idx="1"/>
          </p:nvPr>
        </p:nvSpPr>
        <p:spPr>
          <a:xfrm>
            <a:off x="346650" y="1448575"/>
            <a:ext cx="4649100" cy="3078900"/>
          </a:xfrm>
          <a:prstGeom prst="rect">
            <a:avLst/>
          </a:prstGeom>
        </p:spPr>
        <p:txBody>
          <a:bodyPr spcFirstLastPara="1" wrap="square" lIns="91425" tIns="91425" rIns="91425" bIns="91425" anchor="t" anchorCtr="0">
            <a:noAutofit/>
          </a:bodyPr>
          <a:lstStyle/>
          <a:p>
            <a:pPr marL="457200" lvl="0" indent="-304800" algn="l" rtl="0">
              <a:spcBef>
                <a:spcPts val="0"/>
              </a:spcBef>
              <a:spcAft>
                <a:spcPts val="0"/>
              </a:spcAft>
              <a:buSzPts val="1200"/>
              <a:buFont typeface="Arial"/>
              <a:buChar char="●"/>
            </a:pPr>
            <a:r>
              <a:rPr lang="en" sz="1200" b="1">
                <a:latin typeface="Arial"/>
                <a:ea typeface="Arial"/>
                <a:cs typeface="Arial"/>
                <a:sym typeface="Arial"/>
              </a:rPr>
              <a:t>Bell Schedules</a:t>
            </a:r>
            <a:r>
              <a:rPr lang="en" sz="1200">
                <a:latin typeface="Arial"/>
                <a:ea typeface="Arial"/>
                <a:cs typeface="Arial"/>
                <a:sym typeface="Arial"/>
              </a:rPr>
              <a:t> remain the same</a:t>
            </a:r>
            <a:endParaRPr sz="1200">
              <a:latin typeface="Arial"/>
              <a:ea typeface="Arial"/>
              <a:cs typeface="Arial"/>
              <a:sym typeface="Arial"/>
            </a:endParaRPr>
          </a:p>
          <a:p>
            <a:pPr marL="457200" lvl="0" indent="0" algn="l" rtl="0">
              <a:spcBef>
                <a:spcPts val="0"/>
              </a:spcBef>
              <a:spcAft>
                <a:spcPts val="0"/>
              </a:spcAft>
              <a:buNone/>
            </a:pPr>
            <a:endParaRPr sz="1200">
              <a:latin typeface="Arial"/>
              <a:ea typeface="Arial"/>
              <a:cs typeface="Arial"/>
              <a:sym typeface="Arial"/>
            </a:endParaRPr>
          </a:p>
          <a:p>
            <a:pPr marL="457200" lvl="0" indent="-304800" algn="l" rtl="0">
              <a:spcBef>
                <a:spcPts val="0"/>
              </a:spcBef>
              <a:spcAft>
                <a:spcPts val="0"/>
              </a:spcAft>
              <a:buSzPts val="1200"/>
              <a:buFont typeface="Arial"/>
              <a:buChar char="●"/>
            </a:pPr>
            <a:r>
              <a:rPr lang="en" sz="1200" b="1">
                <a:latin typeface="Arial"/>
                <a:ea typeface="Arial"/>
                <a:cs typeface="Arial"/>
                <a:sym typeface="Arial"/>
              </a:rPr>
              <a:t>Class Rosters</a:t>
            </a:r>
            <a:r>
              <a:rPr lang="en" sz="1200">
                <a:latin typeface="Arial"/>
                <a:ea typeface="Arial"/>
                <a:cs typeface="Arial"/>
                <a:sym typeface="Arial"/>
              </a:rPr>
              <a:t> remain the same</a:t>
            </a:r>
            <a:endParaRPr sz="1200">
              <a:latin typeface="Arial"/>
              <a:ea typeface="Arial"/>
              <a:cs typeface="Arial"/>
              <a:sym typeface="Arial"/>
            </a:endParaRPr>
          </a:p>
          <a:p>
            <a:pPr marL="457200" lvl="0" indent="0" algn="l" rtl="0">
              <a:spcBef>
                <a:spcPts val="0"/>
              </a:spcBef>
              <a:spcAft>
                <a:spcPts val="0"/>
              </a:spcAft>
              <a:buNone/>
            </a:pPr>
            <a:endParaRPr sz="1200">
              <a:latin typeface="Arial"/>
              <a:ea typeface="Arial"/>
              <a:cs typeface="Arial"/>
              <a:sym typeface="Arial"/>
            </a:endParaRPr>
          </a:p>
          <a:p>
            <a:pPr marL="457200" lvl="0" indent="-304800" algn="l" rtl="0">
              <a:spcBef>
                <a:spcPts val="0"/>
              </a:spcBef>
              <a:spcAft>
                <a:spcPts val="0"/>
              </a:spcAft>
              <a:buSzPts val="1200"/>
              <a:buFont typeface="Arial"/>
              <a:buChar char="●"/>
            </a:pPr>
            <a:r>
              <a:rPr lang="en" sz="1200">
                <a:latin typeface="Arial"/>
                <a:ea typeface="Arial"/>
                <a:cs typeface="Arial"/>
                <a:sym typeface="Arial"/>
              </a:rPr>
              <a:t>All Hybrid students attend together Tuesday through Friday</a:t>
            </a:r>
            <a:endParaRPr sz="1200">
              <a:latin typeface="Arial"/>
              <a:ea typeface="Arial"/>
              <a:cs typeface="Arial"/>
              <a:sym typeface="Arial"/>
            </a:endParaRPr>
          </a:p>
          <a:p>
            <a:pPr marL="457200" lvl="0" indent="0" algn="l" rtl="0">
              <a:spcBef>
                <a:spcPts val="0"/>
              </a:spcBef>
              <a:spcAft>
                <a:spcPts val="0"/>
              </a:spcAft>
              <a:buNone/>
            </a:pPr>
            <a:endParaRPr sz="1200">
              <a:latin typeface="Arial"/>
              <a:ea typeface="Arial"/>
              <a:cs typeface="Arial"/>
              <a:sym typeface="Arial"/>
            </a:endParaRPr>
          </a:p>
          <a:p>
            <a:pPr marL="457200" lvl="0" indent="-304800" algn="l" rtl="0">
              <a:spcBef>
                <a:spcPts val="0"/>
              </a:spcBef>
              <a:spcAft>
                <a:spcPts val="0"/>
              </a:spcAft>
              <a:buSzPts val="1200"/>
              <a:buFont typeface="Arial"/>
              <a:buChar char="●"/>
            </a:pPr>
            <a:r>
              <a:rPr lang="en" sz="1200" b="1">
                <a:latin typeface="Arial"/>
                <a:ea typeface="Arial"/>
                <a:cs typeface="Arial"/>
                <a:sym typeface="Arial"/>
              </a:rPr>
              <a:t>Mondays</a:t>
            </a:r>
            <a:r>
              <a:rPr lang="en" sz="1200">
                <a:latin typeface="Arial"/>
                <a:ea typeface="Arial"/>
                <a:cs typeface="Arial"/>
                <a:sym typeface="Arial"/>
              </a:rPr>
              <a:t> will stay the same</a:t>
            </a:r>
            <a:endParaRPr sz="1200">
              <a:latin typeface="Arial"/>
              <a:ea typeface="Arial"/>
              <a:cs typeface="Arial"/>
              <a:sym typeface="Arial"/>
            </a:endParaRPr>
          </a:p>
          <a:p>
            <a:pPr marL="457200" lvl="0" indent="0" algn="l" rtl="0">
              <a:spcBef>
                <a:spcPts val="0"/>
              </a:spcBef>
              <a:spcAft>
                <a:spcPts val="0"/>
              </a:spcAft>
              <a:buNone/>
            </a:pPr>
            <a:endParaRPr sz="1200">
              <a:latin typeface="Arial"/>
              <a:ea typeface="Arial"/>
              <a:cs typeface="Arial"/>
              <a:sym typeface="Arial"/>
            </a:endParaRPr>
          </a:p>
          <a:p>
            <a:pPr marL="457200" lvl="0" indent="-304800" algn="l" rtl="0">
              <a:spcBef>
                <a:spcPts val="0"/>
              </a:spcBef>
              <a:spcAft>
                <a:spcPts val="0"/>
              </a:spcAft>
              <a:buSzPts val="1200"/>
              <a:buFont typeface="Arial"/>
              <a:buChar char="●"/>
            </a:pPr>
            <a:r>
              <a:rPr lang="en" sz="1200" b="1">
                <a:latin typeface="Arial"/>
                <a:ea typeface="Arial"/>
                <a:cs typeface="Arial"/>
                <a:sym typeface="Arial"/>
              </a:rPr>
              <a:t>Declarations</a:t>
            </a:r>
            <a:r>
              <a:rPr lang="en" sz="1200">
                <a:latin typeface="Arial"/>
                <a:ea typeface="Arial"/>
                <a:cs typeface="Arial"/>
                <a:sym typeface="Arial"/>
              </a:rPr>
              <a:t> will not change</a:t>
            </a:r>
            <a:endParaRPr sz="1200">
              <a:latin typeface="Arial"/>
              <a:ea typeface="Arial"/>
              <a:cs typeface="Arial"/>
              <a:sym typeface="Arial"/>
            </a:endParaRPr>
          </a:p>
          <a:p>
            <a:pPr marL="457200" lvl="0" indent="0" algn="l" rtl="0">
              <a:spcBef>
                <a:spcPts val="0"/>
              </a:spcBef>
              <a:spcAft>
                <a:spcPts val="0"/>
              </a:spcAft>
              <a:buNone/>
            </a:pPr>
            <a:endParaRPr sz="1200">
              <a:latin typeface="Arial"/>
              <a:ea typeface="Arial"/>
              <a:cs typeface="Arial"/>
              <a:sym typeface="Arial"/>
            </a:endParaRPr>
          </a:p>
          <a:p>
            <a:pPr marL="457200" lvl="0" indent="-304800" algn="l" rtl="0">
              <a:spcBef>
                <a:spcPts val="0"/>
              </a:spcBef>
              <a:spcAft>
                <a:spcPts val="0"/>
              </a:spcAft>
              <a:buSzPts val="1200"/>
              <a:buFont typeface="Arial"/>
              <a:buChar char="●"/>
            </a:pPr>
            <a:r>
              <a:rPr lang="en" sz="1200" b="1">
                <a:latin typeface="Arial"/>
                <a:ea typeface="Arial"/>
                <a:cs typeface="Arial"/>
                <a:sym typeface="Arial"/>
              </a:rPr>
              <a:t>Remote Program</a:t>
            </a:r>
            <a:r>
              <a:rPr lang="en" sz="1200">
                <a:latin typeface="Arial"/>
                <a:ea typeface="Arial"/>
                <a:cs typeface="Arial"/>
                <a:sym typeface="Arial"/>
              </a:rPr>
              <a:t> will not change</a:t>
            </a:r>
            <a:endParaRPr sz="1200">
              <a:latin typeface="Arial"/>
              <a:ea typeface="Arial"/>
              <a:cs typeface="Arial"/>
              <a:sym typeface="Arial"/>
            </a:endParaRPr>
          </a:p>
          <a:p>
            <a:pPr marL="0" lvl="0" indent="0" algn="l" rtl="0">
              <a:spcBef>
                <a:spcPts val="0"/>
              </a:spcBef>
              <a:spcAft>
                <a:spcPts val="1200"/>
              </a:spcAft>
              <a:buNone/>
            </a:pPr>
            <a:endParaRPr/>
          </a:p>
        </p:txBody>
      </p:sp>
      <p:pic>
        <p:nvPicPr>
          <p:cNvPr id="128" name="Google Shape;128;p23"/>
          <p:cNvPicPr preferRelativeResize="0"/>
          <p:nvPr/>
        </p:nvPicPr>
        <p:blipFill>
          <a:blip r:embed="rId3">
            <a:alphaModFix/>
          </a:blip>
          <a:stretch>
            <a:fillRect/>
          </a:stretch>
        </p:blipFill>
        <p:spPr>
          <a:xfrm>
            <a:off x="5805875" y="1269275"/>
            <a:ext cx="2378339" cy="3078899"/>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24"/>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Commitments</a:t>
            </a:r>
            <a:endParaRPr/>
          </a:p>
        </p:txBody>
      </p:sp>
      <p:sp>
        <p:nvSpPr>
          <p:cNvPr id="134" name="Google Shape;134;p24"/>
          <p:cNvSpPr txBox="1">
            <a:spLocks noGrp="1"/>
          </p:cNvSpPr>
          <p:nvPr>
            <p:ph type="body" idx="1"/>
          </p:nvPr>
        </p:nvSpPr>
        <p:spPr>
          <a:xfrm>
            <a:off x="346650" y="1448574"/>
            <a:ext cx="8368200" cy="3078900"/>
          </a:xfrm>
          <a:prstGeom prst="rect">
            <a:avLst/>
          </a:prstGeom>
        </p:spPr>
        <p:txBody>
          <a:bodyPr spcFirstLastPara="1" wrap="square" lIns="91425" tIns="91425" rIns="91425" bIns="91425" anchor="t" anchorCtr="0">
            <a:noAutofit/>
          </a:bodyPr>
          <a:lstStyle/>
          <a:p>
            <a:pPr marL="457200" lvl="0" indent="-330200" algn="l" rtl="0">
              <a:spcBef>
                <a:spcPts val="0"/>
              </a:spcBef>
              <a:spcAft>
                <a:spcPts val="0"/>
              </a:spcAft>
              <a:buClr>
                <a:schemeClr val="accent5"/>
              </a:buClr>
              <a:buSzPts val="1600"/>
              <a:buFont typeface="Arial"/>
              <a:buChar char="●"/>
            </a:pPr>
            <a:r>
              <a:rPr lang="en" sz="1600" b="1">
                <a:solidFill>
                  <a:schemeClr val="accent5"/>
                </a:solidFill>
                <a:latin typeface="Arial"/>
                <a:ea typeface="Arial"/>
                <a:cs typeface="Arial"/>
                <a:sym typeface="Arial"/>
              </a:rPr>
              <a:t>Support all staff through this process</a:t>
            </a:r>
            <a:endParaRPr sz="1600" b="1">
              <a:solidFill>
                <a:schemeClr val="accent5"/>
              </a:solidFill>
              <a:latin typeface="Arial"/>
              <a:ea typeface="Arial"/>
              <a:cs typeface="Arial"/>
              <a:sym typeface="Arial"/>
            </a:endParaRPr>
          </a:p>
          <a:p>
            <a:pPr marL="457200" lvl="0" indent="-330200" algn="l" rtl="0">
              <a:spcBef>
                <a:spcPts val="0"/>
              </a:spcBef>
              <a:spcAft>
                <a:spcPts val="0"/>
              </a:spcAft>
              <a:buClr>
                <a:schemeClr val="accent5"/>
              </a:buClr>
              <a:buSzPts val="1600"/>
              <a:buFont typeface="Arial"/>
              <a:buChar char="●"/>
            </a:pPr>
            <a:r>
              <a:rPr lang="en" sz="1600" b="1">
                <a:solidFill>
                  <a:schemeClr val="accent5"/>
                </a:solidFill>
                <a:latin typeface="Arial"/>
                <a:ea typeface="Arial"/>
                <a:cs typeface="Arial"/>
                <a:sym typeface="Arial"/>
              </a:rPr>
              <a:t>Support our remote learners</a:t>
            </a:r>
            <a:endParaRPr sz="1600" b="1">
              <a:solidFill>
                <a:schemeClr val="accent5"/>
              </a:solidFill>
              <a:latin typeface="Arial"/>
              <a:ea typeface="Arial"/>
              <a:cs typeface="Arial"/>
              <a:sym typeface="Arial"/>
            </a:endParaRPr>
          </a:p>
          <a:p>
            <a:pPr marL="457200" lvl="0" indent="-330200" algn="l" rtl="0">
              <a:spcBef>
                <a:spcPts val="0"/>
              </a:spcBef>
              <a:spcAft>
                <a:spcPts val="0"/>
              </a:spcAft>
              <a:buClr>
                <a:schemeClr val="accent5"/>
              </a:buClr>
              <a:buSzPts val="1600"/>
              <a:buFont typeface="Arial"/>
              <a:buChar char="●"/>
            </a:pPr>
            <a:r>
              <a:rPr lang="en" sz="1600" b="1">
                <a:solidFill>
                  <a:schemeClr val="accent5"/>
                </a:solidFill>
                <a:latin typeface="Arial"/>
                <a:ea typeface="Arial"/>
                <a:cs typeface="Arial"/>
                <a:sym typeface="Arial"/>
              </a:rPr>
              <a:t>Support our in-person learners</a:t>
            </a:r>
            <a:endParaRPr sz="1600" b="1">
              <a:solidFill>
                <a:schemeClr val="accent5"/>
              </a:solidFill>
              <a:latin typeface="Arial"/>
              <a:ea typeface="Arial"/>
              <a:cs typeface="Arial"/>
              <a:sym typeface="Arial"/>
            </a:endParaRPr>
          </a:p>
          <a:p>
            <a:pPr marL="0" lvl="0" indent="0" algn="l" rtl="0">
              <a:spcBef>
                <a:spcPts val="0"/>
              </a:spcBef>
              <a:spcAft>
                <a:spcPts val="0"/>
              </a:spcAft>
              <a:buNone/>
            </a:pPr>
            <a:endParaRPr sz="1200">
              <a:latin typeface="Arial"/>
              <a:ea typeface="Arial"/>
              <a:cs typeface="Arial"/>
              <a:sym typeface="Arial"/>
            </a:endParaRPr>
          </a:p>
          <a:p>
            <a:pPr marL="0" lvl="0" indent="0" algn="l" rtl="0">
              <a:spcBef>
                <a:spcPts val="0"/>
              </a:spcBef>
              <a:spcAft>
                <a:spcPts val="0"/>
              </a:spcAft>
              <a:buNone/>
            </a:pPr>
            <a:endParaRPr sz="1200">
              <a:latin typeface="Arial"/>
              <a:ea typeface="Arial"/>
              <a:cs typeface="Arial"/>
              <a:sym typeface="Arial"/>
            </a:endParaRPr>
          </a:p>
          <a:p>
            <a:pPr marL="0" lvl="0" indent="0" algn="l" rtl="0">
              <a:spcBef>
                <a:spcPts val="0"/>
              </a:spcBef>
              <a:spcAft>
                <a:spcPts val="0"/>
              </a:spcAft>
              <a:buNone/>
            </a:pPr>
            <a:endParaRPr sz="1200">
              <a:latin typeface="Arial"/>
              <a:ea typeface="Arial"/>
              <a:cs typeface="Arial"/>
              <a:sym typeface="Arial"/>
            </a:endParaRPr>
          </a:p>
          <a:p>
            <a:pPr marL="0" lvl="0" indent="0" algn="l" rtl="0">
              <a:spcBef>
                <a:spcPts val="0"/>
              </a:spcBef>
              <a:spcAft>
                <a:spcPts val="0"/>
              </a:spcAft>
              <a:buNone/>
            </a:pPr>
            <a:r>
              <a:rPr lang="en" sz="1200">
                <a:latin typeface="Arial"/>
                <a:ea typeface="Arial"/>
                <a:cs typeface="Arial"/>
                <a:sym typeface="Arial"/>
              </a:rPr>
              <a:t>Each child/family/staff member will receive this change in a different way because each situation is unique. We know that and we are sensitive to emotions tied to this work. Please know that doing what is best for all students is a lofty goal and we are proud of the choice that we can offer as we strive to attain it. </a:t>
            </a:r>
            <a:r>
              <a:rPr lang="en" sz="1200">
                <a:solidFill>
                  <a:srgbClr val="000000"/>
                </a:solidFill>
                <a:latin typeface="Arial"/>
                <a:ea typeface="Arial"/>
                <a:cs typeface="Arial"/>
                <a:sym typeface="Arial"/>
              </a:rPr>
              <a:t> </a:t>
            </a:r>
            <a:endParaRPr sz="19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25"/>
          <p:cNvSpPr txBox="1">
            <a:spLocks noGrp="1"/>
          </p:cNvSpPr>
          <p:nvPr>
            <p:ph type="title"/>
          </p:nvPr>
        </p:nvSpPr>
        <p:spPr>
          <a:xfrm>
            <a:off x="480750" y="1764950"/>
            <a:ext cx="8222100" cy="9075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t>Questions/Comments</a:t>
            </a:r>
            <a:endParaRPr/>
          </a:p>
        </p:txBody>
      </p:sp>
      <p:pic>
        <p:nvPicPr>
          <p:cNvPr id="140" name="Google Shape;140;p25"/>
          <p:cNvPicPr preferRelativeResize="0"/>
          <p:nvPr/>
        </p:nvPicPr>
        <p:blipFill>
          <a:blip r:embed="rId3">
            <a:alphaModFix amt="15000"/>
          </a:blip>
          <a:stretch>
            <a:fillRect/>
          </a:stretch>
        </p:blipFill>
        <p:spPr>
          <a:xfrm>
            <a:off x="2926475" y="701275"/>
            <a:ext cx="3650700" cy="36507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0"/>
                                        </p:tgtEl>
                                        <p:attrNameLst>
                                          <p:attrName>style.visibility</p:attrName>
                                        </p:attrNameLst>
                                      </p:cBhvr>
                                      <p:to>
                                        <p:strVal val="visible"/>
                                      </p:to>
                                    </p:set>
                                    <p:animEffect transition="in" filter="fade">
                                      <p:cBhvr>
                                        <p:cTn id="7" dur="1000"/>
                                        <p:tgtEl>
                                          <p:spTgt spid="1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p14"/>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Context</a:t>
            </a:r>
            <a:endParaRPr/>
          </a:p>
        </p:txBody>
      </p:sp>
      <p:sp>
        <p:nvSpPr>
          <p:cNvPr id="69" name="Google Shape;69;p14"/>
          <p:cNvSpPr txBox="1">
            <a:spLocks noGrp="1"/>
          </p:cNvSpPr>
          <p:nvPr>
            <p:ph type="body" idx="1"/>
          </p:nvPr>
        </p:nvSpPr>
        <p:spPr>
          <a:xfrm>
            <a:off x="346650" y="1448574"/>
            <a:ext cx="8368200" cy="3078900"/>
          </a:xfrm>
          <a:prstGeom prst="rect">
            <a:avLst/>
          </a:prstGeom>
        </p:spPr>
        <p:txBody>
          <a:bodyPr spcFirstLastPara="1" wrap="square" lIns="91425" tIns="91425" rIns="91425" bIns="91425" anchor="t" anchorCtr="0">
            <a:noAutofit/>
          </a:bodyPr>
          <a:lstStyle/>
          <a:p>
            <a:pPr marL="457200" lvl="0" indent="-381000" algn="l" rtl="0">
              <a:lnSpc>
                <a:spcPct val="100000"/>
              </a:lnSpc>
              <a:spcBef>
                <a:spcPts val="0"/>
              </a:spcBef>
              <a:spcAft>
                <a:spcPts val="0"/>
              </a:spcAft>
              <a:buClr>
                <a:schemeClr val="accent5"/>
              </a:buClr>
              <a:buSzPts val="2400"/>
              <a:buFont typeface="Roboto Slab"/>
              <a:buChar char="●"/>
            </a:pPr>
            <a:r>
              <a:rPr lang="en" sz="2400">
                <a:solidFill>
                  <a:schemeClr val="accent5"/>
                </a:solidFill>
                <a:latin typeface="Roboto Slab"/>
                <a:ea typeface="Roboto Slab"/>
                <a:cs typeface="Roboto Slab"/>
                <a:sym typeface="Roboto Slab"/>
              </a:rPr>
              <a:t>Our Students remain our focus</a:t>
            </a:r>
            <a:endParaRPr sz="2400">
              <a:solidFill>
                <a:schemeClr val="accent5"/>
              </a:solidFill>
              <a:latin typeface="Roboto Slab"/>
              <a:ea typeface="Roboto Slab"/>
              <a:cs typeface="Roboto Slab"/>
              <a:sym typeface="Roboto Slab"/>
            </a:endParaRPr>
          </a:p>
          <a:p>
            <a:pPr marL="457200" lvl="0" indent="-381000" algn="l" rtl="0">
              <a:lnSpc>
                <a:spcPct val="100000"/>
              </a:lnSpc>
              <a:spcBef>
                <a:spcPts val="0"/>
              </a:spcBef>
              <a:spcAft>
                <a:spcPts val="0"/>
              </a:spcAft>
              <a:buClr>
                <a:schemeClr val="accent5"/>
              </a:buClr>
              <a:buSzPts val="2400"/>
              <a:buFont typeface="Roboto Slab"/>
              <a:buChar char="●"/>
            </a:pPr>
            <a:r>
              <a:rPr lang="en" sz="2400">
                <a:solidFill>
                  <a:schemeClr val="accent5"/>
                </a:solidFill>
                <a:latin typeface="Roboto Slab"/>
                <a:ea typeface="Roboto Slab"/>
                <a:cs typeface="Roboto Slab"/>
                <a:sym typeface="Roboto Slab"/>
              </a:rPr>
              <a:t>Public Health guidelines have been strictly followed</a:t>
            </a:r>
            <a:endParaRPr sz="2400">
              <a:solidFill>
                <a:schemeClr val="accent5"/>
              </a:solidFill>
              <a:latin typeface="Roboto Slab"/>
              <a:ea typeface="Roboto Slab"/>
              <a:cs typeface="Roboto Slab"/>
              <a:sym typeface="Roboto Slab"/>
            </a:endParaRPr>
          </a:p>
          <a:p>
            <a:pPr marL="457200" lvl="0" indent="-381000" algn="l" rtl="0">
              <a:lnSpc>
                <a:spcPct val="100000"/>
              </a:lnSpc>
              <a:spcBef>
                <a:spcPts val="0"/>
              </a:spcBef>
              <a:spcAft>
                <a:spcPts val="0"/>
              </a:spcAft>
              <a:buClr>
                <a:schemeClr val="accent5"/>
              </a:buClr>
              <a:buSzPts val="2400"/>
              <a:buFont typeface="Roboto Slab"/>
              <a:buChar char="●"/>
            </a:pPr>
            <a:r>
              <a:rPr lang="en" sz="2400">
                <a:solidFill>
                  <a:schemeClr val="accent5"/>
                </a:solidFill>
                <a:latin typeface="Roboto Slab"/>
                <a:ea typeface="Roboto Slab"/>
                <a:cs typeface="Roboto Slab"/>
                <a:sym typeface="Roboto Slab"/>
              </a:rPr>
              <a:t>Difficult decisions have been made along the way</a:t>
            </a:r>
            <a:endParaRPr sz="2400">
              <a:solidFill>
                <a:schemeClr val="accent5"/>
              </a:solidFill>
              <a:latin typeface="Roboto Slab"/>
              <a:ea typeface="Roboto Slab"/>
              <a:cs typeface="Roboto Slab"/>
              <a:sym typeface="Roboto Slab"/>
            </a:endParaRPr>
          </a:p>
          <a:p>
            <a:pPr marL="457200" lvl="0" indent="-381000" algn="l" rtl="0">
              <a:lnSpc>
                <a:spcPct val="100000"/>
              </a:lnSpc>
              <a:spcBef>
                <a:spcPts val="0"/>
              </a:spcBef>
              <a:spcAft>
                <a:spcPts val="0"/>
              </a:spcAft>
              <a:buClr>
                <a:schemeClr val="accent5"/>
              </a:buClr>
              <a:buSzPts val="2400"/>
              <a:buFont typeface="Roboto Slab"/>
              <a:buChar char="●"/>
            </a:pPr>
            <a:r>
              <a:rPr lang="en" sz="2400">
                <a:solidFill>
                  <a:schemeClr val="accent5"/>
                </a:solidFill>
                <a:latin typeface="Roboto Slab"/>
                <a:ea typeface="Roboto Slab"/>
                <a:cs typeface="Roboto Slab"/>
                <a:sym typeface="Roboto Slab"/>
              </a:rPr>
              <a:t>Different perspectives continue to exist in our community</a:t>
            </a:r>
            <a:endParaRPr sz="2400">
              <a:solidFill>
                <a:schemeClr val="accent5"/>
              </a:solidFill>
              <a:latin typeface="Roboto Slab"/>
              <a:ea typeface="Roboto Slab"/>
              <a:cs typeface="Roboto Slab"/>
              <a:sym typeface="Roboto Slab"/>
            </a:endParaRPr>
          </a:p>
          <a:p>
            <a:pPr marL="457200" lvl="0" indent="-381000" algn="l" rtl="0">
              <a:lnSpc>
                <a:spcPct val="100000"/>
              </a:lnSpc>
              <a:spcBef>
                <a:spcPts val="0"/>
              </a:spcBef>
              <a:spcAft>
                <a:spcPts val="0"/>
              </a:spcAft>
              <a:buClr>
                <a:schemeClr val="accent5"/>
              </a:buClr>
              <a:buSzPts val="2400"/>
              <a:buFont typeface="Roboto Slab"/>
              <a:buChar char="●"/>
            </a:pPr>
            <a:r>
              <a:rPr lang="en" sz="2400">
                <a:solidFill>
                  <a:schemeClr val="accent5"/>
                </a:solidFill>
                <a:latin typeface="Roboto Slab"/>
                <a:ea typeface="Roboto Slab"/>
                <a:cs typeface="Roboto Slab"/>
                <a:sym typeface="Roboto Slab"/>
              </a:rPr>
              <a:t>These decisions throughout this year have been difficult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5"/>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Context</a:t>
            </a:r>
            <a:endParaRPr/>
          </a:p>
        </p:txBody>
      </p:sp>
      <p:sp>
        <p:nvSpPr>
          <p:cNvPr id="75" name="Google Shape;75;p15"/>
          <p:cNvSpPr txBox="1">
            <a:spLocks noGrp="1"/>
          </p:cNvSpPr>
          <p:nvPr>
            <p:ph type="body" idx="1"/>
          </p:nvPr>
        </p:nvSpPr>
        <p:spPr>
          <a:xfrm>
            <a:off x="346650" y="1448574"/>
            <a:ext cx="8368200" cy="3078900"/>
          </a:xfrm>
          <a:prstGeom prst="rect">
            <a:avLst/>
          </a:prstGeom>
        </p:spPr>
        <p:txBody>
          <a:bodyPr spcFirstLastPara="1" wrap="square" lIns="91425" tIns="91425" rIns="91425" bIns="91425" anchor="t" anchorCtr="0">
            <a:noAutofit/>
          </a:bodyPr>
          <a:lstStyle/>
          <a:p>
            <a:pPr marL="457200" lvl="0" indent="-381000" algn="l" rtl="0">
              <a:lnSpc>
                <a:spcPct val="100000"/>
              </a:lnSpc>
              <a:spcBef>
                <a:spcPts val="0"/>
              </a:spcBef>
              <a:spcAft>
                <a:spcPts val="0"/>
              </a:spcAft>
              <a:buClr>
                <a:schemeClr val="accent5"/>
              </a:buClr>
              <a:buSzPts val="2400"/>
              <a:buFont typeface="Roboto Slab"/>
              <a:buChar char="●"/>
            </a:pPr>
            <a:r>
              <a:rPr lang="en" sz="2400">
                <a:solidFill>
                  <a:schemeClr val="accent5"/>
                </a:solidFill>
                <a:latin typeface="Roboto Slab"/>
                <a:ea typeface="Roboto Slab"/>
                <a:cs typeface="Roboto Slab"/>
                <a:sym typeface="Roboto Slab"/>
              </a:rPr>
              <a:t>Our staff is dedicated and effective</a:t>
            </a:r>
            <a:endParaRPr sz="2400">
              <a:solidFill>
                <a:schemeClr val="accent5"/>
              </a:solidFill>
              <a:latin typeface="Roboto Slab"/>
              <a:ea typeface="Roboto Slab"/>
              <a:cs typeface="Roboto Slab"/>
              <a:sym typeface="Roboto Slab"/>
            </a:endParaRPr>
          </a:p>
          <a:p>
            <a:pPr marL="457200" lvl="0" indent="-381000" algn="l" rtl="0">
              <a:lnSpc>
                <a:spcPct val="100000"/>
              </a:lnSpc>
              <a:spcBef>
                <a:spcPts val="0"/>
              </a:spcBef>
              <a:spcAft>
                <a:spcPts val="0"/>
              </a:spcAft>
              <a:buClr>
                <a:schemeClr val="accent5"/>
              </a:buClr>
              <a:buSzPts val="2400"/>
              <a:buFont typeface="Roboto Slab"/>
              <a:buChar char="●"/>
            </a:pPr>
            <a:r>
              <a:rPr lang="en" sz="2400">
                <a:solidFill>
                  <a:schemeClr val="accent5"/>
                </a:solidFill>
                <a:latin typeface="Roboto Slab"/>
                <a:ea typeface="Roboto Slab"/>
                <a:cs typeface="Roboto Slab"/>
                <a:sym typeface="Roboto Slab"/>
              </a:rPr>
              <a:t>Our families are engaged</a:t>
            </a:r>
            <a:endParaRPr sz="2400">
              <a:solidFill>
                <a:schemeClr val="accent5"/>
              </a:solidFill>
              <a:latin typeface="Roboto Slab"/>
              <a:ea typeface="Roboto Slab"/>
              <a:cs typeface="Roboto Slab"/>
              <a:sym typeface="Roboto Slab"/>
            </a:endParaRPr>
          </a:p>
          <a:p>
            <a:pPr marL="457200" lvl="0" indent="-381000" algn="l" rtl="0">
              <a:lnSpc>
                <a:spcPct val="100000"/>
              </a:lnSpc>
              <a:spcBef>
                <a:spcPts val="0"/>
              </a:spcBef>
              <a:spcAft>
                <a:spcPts val="0"/>
              </a:spcAft>
              <a:buClr>
                <a:schemeClr val="accent5"/>
              </a:buClr>
              <a:buSzPts val="2400"/>
              <a:buFont typeface="Roboto Slab"/>
              <a:buChar char="●"/>
            </a:pPr>
            <a:r>
              <a:rPr lang="en" sz="2400">
                <a:solidFill>
                  <a:schemeClr val="accent5"/>
                </a:solidFill>
                <a:latin typeface="Roboto Slab"/>
                <a:ea typeface="Roboto Slab"/>
                <a:cs typeface="Roboto Slab"/>
                <a:sym typeface="Roboto Slab"/>
              </a:rPr>
              <a:t>Some of our students need to be in school</a:t>
            </a:r>
            <a:endParaRPr sz="2400">
              <a:solidFill>
                <a:schemeClr val="accent5"/>
              </a:solidFill>
              <a:latin typeface="Roboto Slab"/>
              <a:ea typeface="Roboto Slab"/>
              <a:cs typeface="Roboto Slab"/>
              <a:sym typeface="Roboto Slab"/>
            </a:endParaRPr>
          </a:p>
          <a:p>
            <a:pPr marL="457200" lvl="0" indent="-381000" algn="l" rtl="0">
              <a:lnSpc>
                <a:spcPct val="100000"/>
              </a:lnSpc>
              <a:spcBef>
                <a:spcPts val="0"/>
              </a:spcBef>
              <a:spcAft>
                <a:spcPts val="0"/>
              </a:spcAft>
              <a:buClr>
                <a:schemeClr val="accent5"/>
              </a:buClr>
              <a:buSzPts val="2400"/>
              <a:buFont typeface="Roboto Slab"/>
              <a:buChar char="●"/>
            </a:pPr>
            <a:r>
              <a:rPr lang="en" sz="2400">
                <a:solidFill>
                  <a:schemeClr val="accent5"/>
                </a:solidFill>
                <a:latin typeface="Roboto Slab"/>
                <a:ea typeface="Roboto Slab"/>
                <a:cs typeface="Roboto Slab"/>
                <a:sym typeface="Roboto Slab"/>
              </a:rPr>
              <a:t>Students who are studying remotely will not experience any changes</a:t>
            </a:r>
            <a:endParaRPr sz="2400">
              <a:solidFill>
                <a:schemeClr val="accent5"/>
              </a:solidFill>
              <a:latin typeface="Roboto Slab"/>
              <a:ea typeface="Roboto Slab"/>
              <a:cs typeface="Roboto Slab"/>
              <a:sym typeface="Roboto Slab"/>
            </a:endParaRPr>
          </a:p>
          <a:p>
            <a:pPr marL="457200" lvl="0" indent="-381000" algn="l" rtl="0">
              <a:lnSpc>
                <a:spcPct val="100000"/>
              </a:lnSpc>
              <a:spcBef>
                <a:spcPts val="0"/>
              </a:spcBef>
              <a:spcAft>
                <a:spcPts val="0"/>
              </a:spcAft>
              <a:buClr>
                <a:schemeClr val="accent5"/>
              </a:buClr>
              <a:buSzPts val="2400"/>
              <a:buFont typeface="Roboto Slab"/>
              <a:buChar char="●"/>
            </a:pPr>
            <a:r>
              <a:rPr lang="en" sz="2400">
                <a:solidFill>
                  <a:schemeClr val="accent5"/>
                </a:solidFill>
                <a:latin typeface="Roboto Slab"/>
                <a:ea typeface="Roboto Slab"/>
                <a:cs typeface="Roboto Slab"/>
                <a:sym typeface="Roboto Slab"/>
              </a:rPr>
              <a:t>We are collaborating with our labor partners and our administrators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6"/>
          <p:cNvSpPr txBox="1">
            <a:spLocks noGrp="1"/>
          </p:cNvSpPr>
          <p:nvPr>
            <p:ph type="title"/>
          </p:nvPr>
        </p:nvSpPr>
        <p:spPr>
          <a:xfrm>
            <a:off x="265500" y="724200"/>
            <a:ext cx="4177800" cy="15063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3700"/>
              <a:t>Recommendation</a:t>
            </a:r>
            <a:endParaRPr sz="3700"/>
          </a:p>
        </p:txBody>
      </p:sp>
      <p:sp>
        <p:nvSpPr>
          <p:cNvPr id="81" name="Google Shape;81;p16"/>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1900" b="1">
                <a:solidFill>
                  <a:schemeClr val="accent5"/>
                </a:solidFill>
                <a:latin typeface="Arial"/>
                <a:ea typeface="Arial"/>
                <a:cs typeface="Arial"/>
                <a:sym typeface="Arial"/>
              </a:rPr>
              <a:t>In response to the updated guidance, the SRVUSD is recommending that we return our hybrid students to full-day, in-person instruction, four days per week, beginning on Monday, March 29, 2021* for secondary and Tuesday, March 30, 2021* for TK-K and elementary, following the schedules listed.</a:t>
            </a:r>
            <a:endParaRPr sz="25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7"/>
          <p:cNvSpPr txBox="1">
            <a:spLocks noGrp="1"/>
          </p:cNvSpPr>
          <p:nvPr>
            <p:ph type="ctrTitle"/>
          </p:nvPr>
        </p:nvSpPr>
        <p:spPr>
          <a:xfrm>
            <a:off x="1680302" y="544975"/>
            <a:ext cx="5783400" cy="14574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4400"/>
              <a:t>Timing</a:t>
            </a:r>
            <a:endParaRPr sz="4400"/>
          </a:p>
        </p:txBody>
      </p:sp>
      <p:sp>
        <p:nvSpPr>
          <p:cNvPr id="87" name="Google Shape;87;p17"/>
          <p:cNvSpPr txBox="1">
            <a:spLocks noGrp="1"/>
          </p:cNvSpPr>
          <p:nvPr>
            <p:ph type="subTitle" idx="1"/>
          </p:nvPr>
        </p:nvSpPr>
        <p:spPr>
          <a:xfrm>
            <a:off x="1680302" y="3049450"/>
            <a:ext cx="5783400" cy="909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200"/>
              <a:t>Rationale for supporting a </a:t>
            </a:r>
            <a:endParaRPr sz="2200"/>
          </a:p>
          <a:p>
            <a:pPr marL="0" lvl="0" indent="0" algn="ctr" rtl="0">
              <a:spcBef>
                <a:spcPts val="0"/>
              </a:spcBef>
              <a:spcAft>
                <a:spcPts val="0"/>
              </a:spcAft>
              <a:buNone/>
            </a:pPr>
            <a:r>
              <a:rPr lang="en" sz="2200"/>
              <a:t>March 29th return vs an April 12th return</a:t>
            </a:r>
            <a:endParaRPr sz="22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8"/>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SRVUSD Brief History</a:t>
            </a:r>
            <a:endParaRPr/>
          </a:p>
        </p:txBody>
      </p:sp>
      <p:sp>
        <p:nvSpPr>
          <p:cNvPr id="93" name="Google Shape;93;p18"/>
          <p:cNvSpPr txBox="1">
            <a:spLocks noGrp="1"/>
          </p:cNvSpPr>
          <p:nvPr>
            <p:ph type="body" idx="1"/>
          </p:nvPr>
        </p:nvSpPr>
        <p:spPr>
          <a:xfrm>
            <a:off x="346650" y="1448574"/>
            <a:ext cx="8368200" cy="3078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November, 2020</a:t>
            </a:r>
            <a:endParaRPr/>
          </a:p>
          <a:p>
            <a:pPr marL="457200" lvl="0" indent="-342900" algn="l" rtl="0">
              <a:spcBef>
                <a:spcPts val="1200"/>
              </a:spcBef>
              <a:spcAft>
                <a:spcPts val="0"/>
              </a:spcAft>
              <a:buSzPts val="1800"/>
              <a:buChar char="●"/>
            </a:pPr>
            <a:r>
              <a:rPr lang="en"/>
              <a:t>Families </a:t>
            </a:r>
            <a:r>
              <a:rPr lang="en" b="1">
                <a:solidFill>
                  <a:schemeClr val="accent5"/>
                </a:solidFill>
              </a:rPr>
              <a:t>declare hybrid or fully remote</a:t>
            </a:r>
            <a:r>
              <a:rPr lang="en">
                <a:solidFill>
                  <a:schemeClr val="accent5"/>
                </a:solidFill>
              </a:rPr>
              <a:t> </a:t>
            </a:r>
            <a:r>
              <a:rPr lang="en"/>
              <a:t>instructional model beginning spring semester 2021.</a:t>
            </a:r>
            <a:endParaRPr/>
          </a:p>
          <a:p>
            <a:pPr marL="457200" lvl="0" indent="-342900" algn="l" rtl="0">
              <a:spcBef>
                <a:spcPts val="0"/>
              </a:spcBef>
              <a:spcAft>
                <a:spcPts val="0"/>
              </a:spcAft>
              <a:buSzPts val="1800"/>
              <a:buChar char="●"/>
            </a:pPr>
            <a:r>
              <a:rPr lang="en" b="1">
                <a:solidFill>
                  <a:schemeClr val="accent5"/>
                </a:solidFill>
              </a:rPr>
              <a:t>Hybrid families only </a:t>
            </a:r>
            <a:r>
              <a:rPr lang="en"/>
              <a:t>would return to full-time, in-person instruction if/when distancing and health guidance allowed.</a:t>
            </a:r>
            <a:endParaRPr/>
          </a:p>
          <a:p>
            <a:pPr marL="457200" lvl="0" indent="-342900" algn="l" rtl="0">
              <a:spcBef>
                <a:spcPts val="0"/>
              </a:spcBef>
              <a:spcAft>
                <a:spcPts val="0"/>
              </a:spcAft>
              <a:buSzPts val="1800"/>
              <a:buChar char="●"/>
            </a:pPr>
            <a:r>
              <a:rPr lang="en" b="1">
                <a:solidFill>
                  <a:schemeClr val="accent5"/>
                </a:solidFill>
              </a:rPr>
              <a:t>Declaration was a commitment</a:t>
            </a:r>
            <a:r>
              <a:rPr lang="en">
                <a:solidFill>
                  <a:schemeClr val="accent5"/>
                </a:solidFill>
              </a:rPr>
              <a:t> </a:t>
            </a:r>
            <a:r>
              <a:rPr lang="en"/>
              <a:t>for the remainder of the school year.</a:t>
            </a:r>
            <a:endParaRPr/>
          </a:p>
          <a:p>
            <a:pPr marL="457200" lvl="0" indent="-342900" algn="l" rtl="0">
              <a:spcBef>
                <a:spcPts val="0"/>
              </a:spcBef>
              <a:spcAft>
                <a:spcPts val="0"/>
              </a:spcAft>
              <a:buSzPts val="1800"/>
              <a:buChar char="●"/>
            </a:pPr>
            <a:r>
              <a:rPr lang="en"/>
              <a:t>Possibility for change</a:t>
            </a:r>
            <a:r>
              <a:rPr lang="en" b="1">
                <a:solidFill>
                  <a:srgbClr val="228848"/>
                </a:solidFill>
              </a:rPr>
              <a:t> </a:t>
            </a:r>
            <a:r>
              <a:rPr lang="en" b="1">
                <a:solidFill>
                  <a:schemeClr val="accent5"/>
                </a:solidFill>
              </a:rPr>
              <a:t>very limited.</a:t>
            </a:r>
            <a:r>
              <a:rPr lang="en">
                <a:solidFill>
                  <a:schemeClr val="accent5"/>
                </a:solidFill>
              </a:rPr>
              <a:t> </a:t>
            </a:r>
            <a:r>
              <a:rPr lang="en"/>
              <a:t>Based upon space available.</a:t>
            </a:r>
            <a:endParaRPr b="1">
              <a:solidFill>
                <a:srgbClr val="228848"/>
              </a:solidFill>
            </a:endParaRPr>
          </a:p>
          <a:p>
            <a:pPr marL="457200" lvl="0" indent="0" algn="l" rtl="0">
              <a:spcBef>
                <a:spcPts val="1200"/>
              </a:spcBef>
              <a:spcAft>
                <a:spcPts val="1200"/>
              </a:spcAft>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9"/>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Change in Guidance</a:t>
            </a:r>
            <a:endParaRPr/>
          </a:p>
        </p:txBody>
      </p:sp>
      <p:sp>
        <p:nvSpPr>
          <p:cNvPr id="99" name="Google Shape;99;p19"/>
          <p:cNvSpPr txBox="1">
            <a:spLocks noGrp="1"/>
          </p:cNvSpPr>
          <p:nvPr>
            <p:ph type="body" idx="1"/>
          </p:nvPr>
        </p:nvSpPr>
        <p:spPr>
          <a:xfrm>
            <a:off x="326475" y="1519400"/>
            <a:ext cx="3999900" cy="3078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chemeClr val="accent5"/>
                </a:solidFill>
              </a:rPr>
              <a:t>March 20, 2021</a:t>
            </a:r>
            <a:endParaRPr b="1">
              <a:solidFill>
                <a:schemeClr val="accent5"/>
              </a:solidFill>
            </a:endParaRPr>
          </a:p>
          <a:p>
            <a:pPr marL="0" lvl="0" indent="0" algn="l" rtl="0">
              <a:spcBef>
                <a:spcPts val="1200"/>
              </a:spcBef>
              <a:spcAft>
                <a:spcPts val="0"/>
              </a:spcAft>
              <a:buNone/>
            </a:pPr>
            <a:r>
              <a:rPr lang="en"/>
              <a:t>California Department of Public Health (CDPH) </a:t>
            </a:r>
            <a:r>
              <a:rPr lang="en" b="1">
                <a:solidFill>
                  <a:schemeClr val="accent5"/>
                </a:solidFill>
              </a:rPr>
              <a:t>revises physical distancing guidance</a:t>
            </a:r>
            <a:r>
              <a:rPr lang="en">
                <a:solidFill>
                  <a:schemeClr val="accent5"/>
                </a:solidFill>
              </a:rPr>
              <a:t> </a:t>
            </a:r>
            <a:r>
              <a:rPr lang="en"/>
              <a:t>to align with Centers for Disease Control and Prevention (CDC). </a:t>
            </a:r>
            <a:endParaRPr/>
          </a:p>
          <a:p>
            <a:pPr marL="0" lvl="0" indent="0" algn="l" rtl="0">
              <a:spcBef>
                <a:spcPts val="1200"/>
              </a:spcBef>
              <a:spcAft>
                <a:spcPts val="1200"/>
              </a:spcAft>
              <a:buNone/>
            </a:pPr>
            <a:endParaRPr/>
          </a:p>
        </p:txBody>
      </p:sp>
      <p:sp>
        <p:nvSpPr>
          <p:cNvPr id="100" name="Google Shape;100;p19"/>
          <p:cNvSpPr txBox="1">
            <a:spLocks noGrp="1"/>
          </p:cNvSpPr>
          <p:nvPr>
            <p:ph type="body" idx="2"/>
          </p:nvPr>
        </p:nvSpPr>
        <p:spPr>
          <a:xfrm>
            <a:off x="4756200" y="1489825"/>
            <a:ext cx="3999900" cy="3400200"/>
          </a:xfrm>
          <a:prstGeom prst="rect">
            <a:avLst/>
          </a:prstGeom>
        </p:spPr>
        <p:txBody>
          <a:bodyPr spcFirstLastPara="1" wrap="square" lIns="91425" tIns="91425" rIns="91425" bIns="91425" anchor="t" anchorCtr="0">
            <a:normAutofit fontScale="92500"/>
          </a:bodyPr>
          <a:lstStyle/>
          <a:p>
            <a:pPr marL="0" lvl="0" indent="0" algn="l" rtl="0">
              <a:spcBef>
                <a:spcPts val="0"/>
              </a:spcBef>
              <a:spcAft>
                <a:spcPts val="0"/>
              </a:spcAft>
              <a:buNone/>
            </a:pPr>
            <a:r>
              <a:rPr lang="en" sz="1600" b="1">
                <a:solidFill>
                  <a:schemeClr val="accent5"/>
                </a:solidFill>
              </a:rPr>
              <a:t>Provisions</a:t>
            </a:r>
            <a:r>
              <a:rPr lang="en" b="1">
                <a:solidFill>
                  <a:schemeClr val="accent5"/>
                </a:solidFill>
              </a:rPr>
              <a:t>:</a:t>
            </a:r>
            <a:endParaRPr b="1">
              <a:solidFill>
                <a:schemeClr val="accent5"/>
              </a:solidFill>
            </a:endParaRPr>
          </a:p>
          <a:p>
            <a:pPr marL="0" lvl="0" indent="0" algn="l" rtl="0">
              <a:spcBef>
                <a:spcPts val="1200"/>
              </a:spcBef>
              <a:spcAft>
                <a:spcPts val="0"/>
              </a:spcAft>
              <a:buNone/>
            </a:pPr>
            <a:r>
              <a:rPr lang="en"/>
              <a:t>Minimum of 3 feet between student chairs</a:t>
            </a:r>
            <a:endParaRPr/>
          </a:p>
          <a:p>
            <a:pPr marL="0" lvl="0" indent="0" algn="l" rtl="0">
              <a:spcBef>
                <a:spcPts val="1200"/>
              </a:spcBef>
              <a:spcAft>
                <a:spcPts val="0"/>
              </a:spcAft>
              <a:buNone/>
            </a:pPr>
            <a:r>
              <a:rPr lang="en"/>
              <a:t>Distance teacher and other staff desks at least 6 feet away from student and other staff desks.</a:t>
            </a:r>
            <a:endParaRPr/>
          </a:p>
          <a:p>
            <a:pPr marL="0" lvl="0" indent="0" algn="l" rtl="0">
              <a:spcBef>
                <a:spcPts val="1200"/>
              </a:spcBef>
              <a:spcAft>
                <a:spcPts val="0"/>
              </a:spcAft>
              <a:buNone/>
            </a:pPr>
            <a:r>
              <a:rPr lang="en"/>
              <a:t>Focus on:</a:t>
            </a:r>
            <a:endParaRPr/>
          </a:p>
          <a:p>
            <a:pPr marL="457200" lvl="0" indent="-317500" algn="l" rtl="0">
              <a:spcBef>
                <a:spcPts val="1200"/>
              </a:spcBef>
              <a:spcAft>
                <a:spcPts val="0"/>
              </a:spcAft>
              <a:buSzPts val="1400"/>
              <a:buChar char="●"/>
            </a:pPr>
            <a:r>
              <a:rPr lang="en"/>
              <a:t>High mask adherence</a:t>
            </a:r>
            <a:endParaRPr/>
          </a:p>
          <a:p>
            <a:pPr marL="457200" lvl="0" indent="-317500" algn="l" rtl="0">
              <a:spcBef>
                <a:spcPts val="0"/>
              </a:spcBef>
              <a:spcAft>
                <a:spcPts val="0"/>
              </a:spcAft>
              <a:buSzPts val="1400"/>
              <a:buChar char="●"/>
            </a:pPr>
            <a:r>
              <a:rPr lang="en"/>
              <a:t>Enhancing other mitigation layers, such as ventilation and hand sanitizing</a:t>
            </a:r>
            <a:endParaRPr/>
          </a:p>
          <a:p>
            <a:pPr marL="457200" lvl="0" indent="-317500" algn="l" rtl="0">
              <a:spcBef>
                <a:spcPts val="0"/>
              </a:spcBef>
              <a:spcAft>
                <a:spcPts val="0"/>
              </a:spcAft>
              <a:buSzPts val="1400"/>
              <a:buChar char="●"/>
            </a:pPr>
            <a:r>
              <a:rPr lang="en"/>
              <a:t>6 feet of distancing as much as possible during times when students or staff are not masked (e.g., due to eating or drinking)</a:t>
            </a:r>
            <a:endParaRPr/>
          </a:p>
        </p:txBody>
      </p:sp>
      <p:pic>
        <p:nvPicPr>
          <p:cNvPr id="101" name="Google Shape;101;p19"/>
          <p:cNvPicPr preferRelativeResize="0"/>
          <p:nvPr/>
        </p:nvPicPr>
        <p:blipFill>
          <a:blip r:embed="rId3">
            <a:alphaModFix/>
          </a:blip>
          <a:stretch>
            <a:fillRect/>
          </a:stretch>
        </p:blipFill>
        <p:spPr>
          <a:xfrm>
            <a:off x="1921798" y="3000375"/>
            <a:ext cx="1172925" cy="129327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20"/>
          <p:cNvSpPr txBox="1">
            <a:spLocks noGrp="1"/>
          </p:cNvSpPr>
          <p:nvPr>
            <p:ph type="title"/>
          </p:nvPr>
        </p:nvSpPr>
        <p:spPr>
          <a:xfrm>
            <a:off x="480750" y="1764950"/>
            <a:ext cx="8222100" cy="9075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t>Safety is our Priority</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1"/>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Recommended Instructional  Models</a:t>
            </a:r>
            <a:endParaRPr/>
          </a:p>
        </p:txBody>
      </p:sp>
      <p:sp>
        <p:nvSpPr>
          <p:cNvPr id="112" name="Google Shape;112;p21"/>
          <p:cNvSpPr txBox="1">
            <a:spLocks noGrp="1"/>
          </p:cNvSpPr>
          <p:nvPr>
            <p:ph type="body" idx="1"/>
          </p:nvPr>
        </p:nvSpPr>
        <p:spPr>
          <a:xfrm>
            <a:off x="387900" y="1489825"/>
            <a:ext cx="3999900" cy="3078900"/>
          </a:xfrm>
          <a:prstGeom prst="rect">
            <a:avLst/>
          </a:prstGeom>
        </p:spPr>
        <p:txBody>
          <a:bodyPr spcFirstLastPara="1" wrap="square" lIns="91425" tIns="91425" rIns="91425" bIns="91425" anchor="t" anchorCtr="0">
            <a:noAutofit/>
          </a:bodyPr>
          <a:lstStyle/>
          <a:p>
            <a:pPr marL="0" lvl="0" indent="0" algn="l" rtl="0">
              <a:spcBef>
                <a:spcPts val="0"/>
              </a:spcBef>
              <a:spcAft>
                <a:spcPts val="1200"/>
              </a:spcAft>
              <a:buNone/>
            </a:pPr>
            <a:r>
              <a:rPr lang="en"/>
              <a:t>With the </a:t>
            </a:r>
            <a:r>
              <a:rPr lang="en" b="1">
                <a:solidFill>
                  <a:schemeClr val="accent5"/>
                </a:solidFill>
              </a:rPr>
              <a:t>safety</a:t>
            </a:r>
            <a:r>
              <a:rPr lang="en"/>
              <a:t> of students and staff as our priority...</a:t>
            </a:r>
            <a:endParaRPr/>
          </a:p>
        </p:txBody>
      </p:sp>
      <p:sp>
        <p:nvSpPr>
          <p:cNvPr id="113" name="Google Shape;113;p21"/>
          <p:cNvSpPr txBox="1">
            <a:spLocks noGrp="1"/>
          </p:cNvSpPr>
          <p:nvPr>
            <p:ph type="body" idx="2"/>
          </p:nvPr>
        </p:nvSpPr>
        <p:spPr>
          <a:xfrm>
            <a:off x="4756200" y="987975"/>
            <a:ext cx="4237500" cy="3983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chemeClr val="accent5"/>
                </a:solidFill>
              </a:rPr>
              <a:t>TK -K</a:t>
            </a:r>
            <a:endParaRPr b="1">
              <a:solidFill>
                <a:schemeClr val="accent5"/>
              </a:solidFill>
            </a:endParaRPr>
          </a:p>
          <a:p>
            <a:pPr marL="457200" lvl="0" indent="-304800" algn="l" rtl="0">
              <a:spcBef>
                <a:spcPts val="0"/>
              </a:spcBef>
              <a:spcAft>
                <a:spcPts val="0"/>
              </a:spcAft>
              <a:buSzPts val="1200"/>
              <a:buChar char="●"/>
            </a:pPr>
            <a:r>
              <a:rPr lang="en" sz="1100">
                <a:latin typeface="Arial"/>
                <a:ea typeface="Arial"/>
                <a:cs typeface="Arial"/>
                <a:sym typeface="Arial"/>
              </a:rPr>
              <a:t>Maintain current schedules in person Tuesday through Friday. </a:t>
            </a:r>
            <a:r>
              <a:rPr lang="en" sz="1100">
                <a:solidFill>
                  <a:srgbClr val="000000"/>
                </a:solidFill>
                <a:latin typeface="Arial"/>
                <a:ea typeface="Arial"/>
                <a:cs typeface="Arial"/>
                <a:sym typeface="Arial"/>
              </a:rPr>
              <a:t> </a:t>
            </a:r>
            <a:endParaRPr sz="1100">
              <a:solidFill>
                <a:srgbClr val="000000"/>
              </a:solidFill>
              <a:latin typeface="Arial"/>
              <a:ea typeface="Arial"/>
              <a:cs typeface="Arial"/>
              <a:sym typeface="Arial"/>
            </a:endParaRPr>
          </a:p>
          <a:p>
            <a:pPr marL="457200" lvl="0" indent="-304800" algn="l" rtl="0">
              <a:spcBef>
                <a:spcPts val="0"/>
              </a:spcBef>
              <a:spcAft>
                <a:spcPts val="0"/>
              </a:spcAft>
              <a:buSzPts val="1200"/>
              <a:buChar char="●"/>
            </a:pPr>
            <a:r>
              <a:rPr lang="en" sz="1100">
                <a:latin typeface="Arial"/>
                <a:ea typeface="Arial"/>
                <a:cs typeface="Arial"/>
                <a:sym typeface="Arial"/>
              </a:rPr>
              <a:t>Mondays would continue to be remote. This schedule may be increased through further negotiations with our labor partners.</a:t>
            </a:r>
            <a:endParaRPr sz="1200"/>
          </a:p>
          <a:p>
            <a:pPr marL="0" lvl="0" indent="0" algn="l" rtl="0">
              <a:spcBef>
                <a:spcPts val="1200"/>
              </a:spcBef>
              <a:spcAft>
                <a:spcPts val="0"/>
              </a:spcAft>
              <a:buNone/>
            </a:pPr>
            <a:r>
              <a:rPr lang="en" b="1">
                <a:solidFill>
                  <a:schemeClr val="accent5"/>
                </a:solidFill>
              </a:rPr>
              <a:t>Elementary</a:t>
            </a:r>
            <a:endParaRPr b="1">
              <a:solidFill>
                <a:schemeClr val="accent5"/>
              </a:solidFill>
            </a:endParaRPr>
          </a:p>
          <a:p>
            <a:pPr marL="457200" lvl="0" indent="-298450" algn="l" rtl="0">
              <a:spcBef>
                <a:spcPts val="0"/>
              </a:spcBef>
              <a:spcAft>
                <a:spcPts val="0"/>
              </a:spcAft>
              <a:buSzPts val="1100"/>
              <a:buChar char="●"/>
            </a:pPr>
            <a:r>
              <a:rPr lang="en" sz="1100"/>
              <a:t>Tuesday - Friday: Full-day, In-person </a:t>
            </a:r>
            <a:endParaRPr sz="1100"/>
          </a:p>
          <a:p>
            <a:pPr marL="457200" lvl="0" indent="-298450" algn="l" rtl="0">
              <a:spcBef>
                <a:spcPts val="0"/>
              </a:spcBef>
              <a:spcAft>
                <a:spcPts val="0"/>
              </a:spcAft>
              <a:buSzPts val="1100"/>
              <a:buChar char="●"/>
            </a:pPr>
            <a:r>
              <a:rPr lang="en" sz="1100"/>
              <a:t>Monday Remote (through the end of the school year, as they are now)</a:t>
            </a:r>
            <a:endParaRPr sz="1100"/>
          </a:p>
          <a:p>
            <a:pPr marL="0" lvl="0" indent="0" algn="l" rtl="0">
              <a:spcBef>
                <a:spcPts val="1200"/>
              </a:spcBef>
              <a:spcAft>
                <a:spcPts val="0"/>
              </a:spcAft>
              <a:buNone/>
            </a:pPr>
            <a:r>
              <a:rPr lang="en" b="1">
                <a:solidFill>
                  <a:schemeClr val="accent5"/>
                </a:solidFill>
              </a:rPr>
              <a:t>Secondary</a:t>
            </a:r>
            <a:endParaRPr b="1">
              <a:solidFill>
                <a:schemeClr val="accent5"/>
              </a:solidFill>
            </a:endParaRPr>
          </a:p>
          <a:p>
            <a:pPr marL="457200" lvl="0" indent="-298450" algn="l" rtl="0">
              <a:spcBef>
                <a:spcPts val="0"/>
              </a:spcBef>
              <a:spcAft>
                <a:spcPts val="0"/>
              </a:spcAft>
              <a:buSzPts val="1100"/>
              <a:buChar char="●"/>
            </a:pPr>
            <a:r>
              <a:rPr lang="en" sz="1100"/>
              <a:t>Tuesday - Friday: Full-day, In-person </a:t>
            </a:r>
            <a:endParaRPr sz="1100"/>
          </a:p>
          <a:p>
            <a:pPr marL="457200" lvl="0" indent="-298450" algn="l" rtl="0">
              <a:spcBef>
                <a:spcPts val="0"/>
              </a:spcBef>
              <a:spcAft>
                <a:spcPts val="0"/>
              </a:spcAft>
              <a:buSzPts val="1100"/>
              <a:buChar char="●"/>
            </a:pPr>
            <a:r>
              <a:rPr lang="en" sz="1100"/>
              <a:t>Monday Remote (through the end of the school year, as they are now)</a:t>
            </a:r>
            <a:endParaRPr sz="1100"/>
          </a:p>
          <a:p>
            <a:pPr marL="0" lvl="0" indent="0" algn="l" rtl="0">
              <a:spcBef>
                <a:spcPts val="1200"/>
              </a:spcBef>
              <a:spcAft>
                <a:spcPts val="0"/>
              </a:spcAft>
              <a:buNone/>
            </a:pPr>
            <a:r>
              <a:rPr lang="en" b="1">
                <a:solidFill>
                  <a:schemeClr val="accent5"/>
                </a:solidFill>
              </a:rPr>
              <a:t>Special Education</a:t>
            </a:r>
            <a:endParaRPr b="1">
              <a:solidFill>
                <a:schemeClr val="accent5"/>
              </a:solidFill>
            </a:endParaRPr>
          </a:p>
          <a:p>
            <a:pPr marL="457200" lvl="0" indent="-298450" algn="l" rtl="0">
              <a:spcBef>
                <a:spcPts val="0"/>
              </a:spcBef>
              <a:spcAft>
                <a:spcPts val="0"/>
              </a:spcAft>
              <a:buSzPts val="1100"/>
              <a:buChar char="●"/>
            </a:pPr>
            <a:r>
              <a:rPr lang="en" sz="1100"/>
              <a:t>Maintain current schedule and services</a:t>
            </a:r>
            <a:endParaRPr sz="1100"/>
          </a:p>
        </p:txBody>
      </p:sp>
      <p:sp>
        <p:nvSpPr>
          <p:cNvPr id="114" name="Google Shape;114;p21"/>
          <p:cNvSpPr/>
          <p:nvPr/>
        </p:nvSpPr>
        <p:spPr>
          <a:xfrm rot="5400000">
            <a:off x="1788000" y="2250725"/>
            <a:ext cx="1199700" cy="1221000"/>
          </a:xfrm>
          <a:prstGeom prst="bentUpArrow">
            <a:avLst>
              <a:gd name="adj1" fmla="val 25000"/>
              <a:gd name="adj2" fmla="val 25000"/>
              <a:gd name="adj3" fmla="val 25000"/>
            </a:avLst>
          </a:prstGeom>
          <a:solidFill>
            <a:schemeClr val="lt2"/>
          </a:solidFill>
          <a:ln w="9525" cap="flat" cmpd="sng">
            <a:solidFill>
              <a:schemeClr val="dk2"/>
            </a:solidFill>
            <a:prstDash val="solid"/>
            <a:round/>
            <a:headEnd type="none" w="sm" len="sm"/>
            <a:tailEnd type="none" w="sm" len="sm"/>
          </a:ln>
          <a:effectLst>
            <a:outerShdw blurRad="171450" dist="19050" dir="5400000" algn="bl" rotWithShape="0">
              <a:schemeClr val="dk1">
                <a:alpha val="3000"/>
              </a:schemeClr>
            </a:outerShdw>
            <a:reflection stA="0" endPos="30000" dist="133350" dir="5400000" fadeDir="5400012" sy="-100000" algn="bl" rotWithShape="0"/>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theme/theme1.xml><?xml version="1.0" encoding="utf-8"?>
<a:theme xmlns:a="http://schemas.openxmlformats.org/drawingml/2006/main" name="Marina">
  <a:themeElements>
    <a:clrScheme name="Marina">
      <a:dk1>
        <a:srgbClr val="FFFFFF"/>
      </a:dk1>
      <a:lt1>
        <a:srgbClr val="00517C"/>
      </a:lt1>
      <a:dk2>
        <a:srgbClr val="004065"/>
      </a:dk2>
      <a:lt2>
        <a:srgbClr val="CFD8DC"/>
      </a:lt2>
      <a:accent1>
        <a:srgbClr val="0277BD"/>
      </a:accent1>
      <a:accent2>
        <a:srgbClr val="558B2F"/>
      </a:accent2>
      <a:accent3>
        <a:srgbClr val="009688"/>
      </a:accent3>
      <a:accent4>
        <a:srgbClr val="039BE5"/>
      </a:accent4>
      <a:accent5>
        <a:srgbClr val="8BC34A"/>
      </a:accent5>
      <a:accent6>
        <a:srgbClr val="FFEB38"/>
      </a:accent6>
      <a:hlink>
        <a:srgbClr val="8BC34A"/>
      </a:hlink>
      <a:folHlink>
        <a:srgbClr val="8BC34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621</Words>
  <Application>Microsoft Office PowerPoint</Application>
  <PresentationFormat>On-screen Show (16:9)</PresentationFormat>
  <Paragraphs>90</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Roboto</vt:lpstr>
      <vt:lpstr>Roboto Slab</vt:lpstr>
      <vt:lpstr>Arial</vt:lpstr>
      <vt:lpstr>Marina</vt:lpstr>
      <vt:lpstr> Reopening Spring 2021</vt:lpstr>
      <vt:lpstr>Context</vt:lpstr>
      <vt:lpstr>Context</vt:lpstr>
      <vt:lpstr>Recommendation</vt:lpstr>
      <vt:lpstr>Timing</vt:lpstr>
      <vt:lpstr>SRVUSD Brief History</vt:lpstr>
      <vt:lpstr>Change in Guidance</vt:lpstr>
      <vt:lpstr>Safety is our Priority</vt:lpstr>
      <vt:lpstr>Recommended Instructional  Models</vt:lpstr>
      <vt:lpstr>Why Remote Mondays?</vt:lpstr>
      <vt:lpstr>Many Things Remain Unchanged</vt:lpstr>
      <vt:lpstr>Commitments</vt:lpstr>
      <vt:lpstr>Questions/Comments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Reopening Spring 2021</dc:title>
  <dc:creator>Fischer, Cindy [EC]</dc:creator>
  <cp:lastModifiedBy>Fischer, Cindy [EC]</cp:lastModifiedBy>
  <cp:revision>2</cp:revision>
  <cp:lastPrinted>2021-03-25T23:10:00Z</cp:lastPrinted>
  <dcterms:modified xsi:type="dcterms:W3CDTF">2021-03-25T23:12:59Z</dcterms:modified>
</cp:coreProperties>
</file>